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23D62-4106-4484-BAF7-53F6E6762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E8DECB-B09B-45D7-974B-58501267D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1C577-9BEC-4C67-83D2-A470AF894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F10D7-5FB1-478B-9441-82E5AF26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C937E-F88F-4F0A-8495-DCFA04ED7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4586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5CB6-7EC6-4859-A8E9-5B1CA0CA8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CB0F7B-B8A6-4E5C-A27E-43CAD9895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F14A4-2ACA-4CC7-AAD1-A3D4C8DA8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4E40B-0CD0-4590-BD4F-0C272E116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09B-EA82-42B3-AF11-928E66AA0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223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C515EA-13B5-4850-9352-DA49FAC8C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563AC1-C55A-49D1-A9CB-F297B4AE9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69FC6-76AF-4CF8-9A90-859252047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ECABC-A66F-4426-BE3E-CF82203A5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18D4B-A3BB-4CB1-826D-9087343C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945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3BF65-5094-47A9-A60A-378F32657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2A947-4704-4D6F-BADB-B75B372CB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31C7B-04C5-423D-A893-313941A8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92E29-9B33-4CDE-99C6-6E2F42DA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A81CD-A88F-4F7C-B212-9253A9932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364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097AC-F00F-45E1-BBE9-DADFCF866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1F314-DFC0-4464-A13A-4DC69C6CC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30D4A-AAB5-4306-91A2-F5A012D6A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78E2F-9FE7-4D10-B2FE-A1A30D2D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A6DB9-BDE4-49EE-A7C3-0B12C4C0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403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D2A0B-0E42-43CE-94B5-1361EA945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5DCC5-D9C7-4D95-BE46-F910BD5B0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98A76-A1D4-41AB-8C4B-40447931B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CB8D8-FDEF-4FAB-9810-BD28DACD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6E6B8-6606-45A5-A0C0-CF2DCED8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A2E07-D0C8-49EB-8E63-A72CDE35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9749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0C25D-2265-42A1-ADD2-9660FC26F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C4099-1BE5-47FE-B141-447FC653B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42A46-560C-4CA3-8A30-A4F4B2B25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3242F-9B29-4A06-82EA-2F728F429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8B198A-DFA5-46D2-9E9A-B220EEF10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017BF-248A-4FC1-B0D7-350184B84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66074F-08A1-4266-9E42-499632BF4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B24CE-355B-4944-A885-1E7824E8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30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FD623-1A8D-4C9B-9F64-D102EB0B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D51F2-882D-4EBE-8DF8-D4665B5C6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5AC17D-74A5-49F1-BC76-4366A271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D08BA-5623-4CEA-B785-1F282149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242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BEC260-A811-4BE7-9D10-7A9E90F1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8E88EB-2E9A-4718-B47D-65417B28B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B9EDE-CAE3-4114-B7B9-51D46DB9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166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5554E-2ED5-468C-A7C2-860BB0EE1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E3DA6-7C3C-4CB5-8F04-4E0C12337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3954A-680D-4CE5-9F3E-6B6E162A0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4268B-9178-448C-AF31-D377AC361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6D757-D6B0-48E7-A39D-ECEEBA617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AB2B4-868F-4BE5-BE81-4246B584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463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E1059-819D-4CCB-835B-A1610CA73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EF6444-5F70-4F04-AC2D-E3CBA9778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2B2AE-80EB-4C69-A491-1B00810F7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D77CA-02B4-42D2-B8D6-4C69548D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6245EC-D4E2-49E8-B25E-DB6E1E920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6D1E6-6E96-4927-8F98-0F04DB622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811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4607A-CBEA-4CD4-BDCB-70DBB0463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1D820-0338-4C87-A36F-55ACB2302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AF779-E105-4FDF-A608-731A8308A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DAB4-D188-4DE9-8241-F8A7F7BDFD85}" type="datetimeFigureOut">
              <a:rPr lang="en-IN" smtClean="0"/>
              <a:t>26-11-2021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BA489-442A-4566-9882-97AEFB95BE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7E9CA-82A3-4CF0-9C7B-0084BE952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C1EB3-F550-4D36-B4DB-0B23445692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080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nagesh@nocpl.in" TargetMode="External"/><Relationship Id="rId13" Type="http://schemas.openxmlformats.org/officeDocument/2006/relationships/hyperlink" Target="mailto:jaikanth@nocpl.in" TargetMode="External"/><Relationship Id="rId18" Type="http://schemas.openxmlformats.org/officeDocument/2006/relationships/hyperlink" Target="mailto:lakshman@nocpl.in" TargetMode="External"/><Relationship Id="rId26" Type="http://schemas.openxmlformats.org/officeDocument/2006/relationships/hyperlink" Target="mailto:jyotish@nocpl.in" TargetMode="External"/><Relationship Id="rId3" Type="http://schemas.openxmlformats.org/officeDocument/2006/relationships/hyperlink" Target="mailto:hardik@nocpl.in" TargetMode="External"/><Relationship Id="rId21" Type="http://schemas.openxmlformats.org/officeDocument/2006/relationships/hyperlink" Target="mailto:stephen@nocpl.in" TargetMode="External"/><Relationship Id="rId7" Type="http://schemas.openxmlformats.org/officeDocument/2006/relationships/hyperlink" Target="mailto:vijay.v@nocpl.in" TargetMode="External"/><Relationship Id="rId12" Type="http://schemas.openxmlformats.org/officeDocument/2006/relationships/hyperlink" Target="mailto:kavitha@nocpl.in" TargetMode="External"/><Relationship Id="rId17" Type="http://schemas.openxmlformats.org/officeDocument/2006/relationships/hyperlink" Target="mailto:pauldev@nocpl.in" TargetMode="External"/><Relationship Id="rId25" Type="http://schemas.openxmlformats.org/officeDocument/2006/relationships/hyperlink" Target="mailto:jitendra@nocpl.in" TargetMode="External"/><Relationship Id="rId2" Type="http://schemas.openxmlformats.org/officeDocument/2006/relationships/hyperlink" Target="mailto:kabeer@nocpl.in" TargetMode="External"/><Relationship Id="rId16" Type="http://schemas.openxmlformats.org/officeDocument/2006/relationships/hyperlink" Target="mailto:gajanan@nocpl.in" TargetMode="External"/><Relationship Id="rId20" Type="http://schemas.openxmlformats.org/officeDocument/2006/relationships/hyperlink" Target="mailto:toufic@nocpl.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vijayakumar@nocpl.in" TargetMode="External"/><Relationship Id="rId11" Type="http://schemas.openxmlformats.org/officeDocument/2006/relationships/hyperlink" Target="mailto:sylvester@nocpl.in" TargetMode="External"/><Relationship Id="rId24" Type="http://schemas.openxmlformats.org/officeDocument/2006/relationships/hyperlink" Target="mailto:dipankar@nocpl.in" TargetMode="External"/><Relationship Id="rId5" Type="http://schemas.openxmlformats.org/officeDocument/2006/relationships/hyperlink" Target="mailto:midhuna@nocpl.in" TargetMode="External"/><Relationship Id="rId15" Type="http://schemas.openxmlformats.org/officeDocument/2006/relationships/hyperlink" Target="mailto:ravibodhankar@nocpl.in" TargetMode="External"/><Relationship Id="rId23" Type="http://schemas.openxmlformats.org/officeDocument/2006/relationships/hyperlink" Target="mailto:saurabh@nocpl.in" TargetMode="External"/><Relationship Id="rId10" Type="http://schemas.openxmlformats.org/officeDocument/2006/relationships/hyperlink" Target="mailto:kamala@nocpl.in" TargetMode="External"/><Relationship Id="rId19" Type="http://schemas.openxmlformats.org/officeDocument/2006/relationships/hyperlink" Target="mailto:manoraj.ak@nocpl.in" TargetMode="External"/><Relationship Id="rId4" Type="http://schemas.openxmlformats.org/officeDocument/2006/relationships/hyperlink" Target="mailto:pareshrane@nocpl.in" TargetMode="External"/><Relationship Id="rId9" Type="http://schemas.openxmlformats.org/officeDocument/2006/relationships/hyperlink" Target="mailto:prakashn@nocpl.in" TargetMode="External"/><Relationship Id="rId14" Type="http://schemas.openxmlformats.org/officeDocument/2006/relationships/hyperlink" Target="mailto:ramkumar@nocpl.in" TargetMode="External"/><Relationship Id="rId22" Type="http://schemas.openxmlformats.org/officeDocument/2006/relationships/hyperlink" Target="mailto:satya@nocpl.in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kumar@nocpl.in" TargetMode="External"/><Relationship Id="rId13" Type="http://schemas.openxmlformats.org/officeDocument/2006/relationships/hyperlink" Target="mailto:sureshkumar@nocpl.in" TargetMode="External"/><Relationship Id="rId3" Type="http://schemas.openxmlformats.org/officeDocument/2006/relationships/hyperlink" Target="mailto:joseph@nocpl.in" TargetMode="External"/><Relationship Id="rId7" Type="http://schemas.openxmlformats.org/officeDocument/2006/relationships/hyperlink" Target="mailto:mariappan@nocpl.in" TargetMode="External"/><Relationship Id="rId12" Type="http://schemas.openxmlformats.org/officeDocument/2006/relationships/hyperlink" Target="mailto:ashokverma@nocpl.in" TargetMode="External"/><Relationship Id="rId2" Type="http://schemas.openxmlformats.org/officeDocument/2006/relationships/hyperlink" Target="mailto:rahul@nocpl.in" TargetMode="External"/><Relationship Id="rId16" Type="http://schemas.openxmlformats.org/officeDocument/2006/relationships/hyperlink" Target="mailto:vinay@nocpl.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avikumar@nocpl.in" TargetMode="External"/><Relationship Id="rId11" Type="http://schemas.openxmlformats.org/officeDocument/2006/relationships/hyperlink" Target="mailto:abhisekh@nocpl.in" TargetMode="External"/><Relationship Id="rId5" Type="http://schemas.openxmlformats.org/officeDocument/2006/relationships/hyperlink" Target="mailto:ram@nocpl.in" TargetMode="External"/><Relationship Id="rId15" Type="http://schemas.openxmlformats.org/officeDocument/2006/relationships/hyperlink" Target="mailto:himangshu@nocpl.in" TargetMode="External"/><Relationship Id="rId10" Type="http://schemas.openxmlformats.org/officeDocument/2006/relationships/hyperlink" Target="mailto:sanjay@nocpl.in" TargetMode="External"/><Relationship Id="rId4" Type="http://schemas.openxmlformats.org/officeDocument/2006/relationships/hyperlink" Target="mailto:rajshekhar@nocpl.in" TargetMode="External"/><Relationship Id="rId9" Type="http://schemas.openxmlformats.org/officeDocument/2006/relationships/hyperlink" Target="mailto:rohan@nocpl.in" TargetMode="External"/><Relationship Id="rId14" Type="http://schemas.openxmlformats.org/officeDocument/2006/relationships/hyperlink" Target="mailto:sunny@nocpl.in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grs.nocpl.in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2DB52-D596-4BF6-A688-7FD5419941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Customer Grievance Portal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9E32B-86F6-4F68-BE71-829CD7462F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BRD: 19-09-2020</a:t>
            </a:r>
          </a:p>
        </p:txBody>
      </p:sp>
    </p:spTree>
    <p:extLst>
      <p:ext uri="{BB962C8B-B14F-4D97-AF65-F5344CB8AC3E}">
        <p14:creationId xmlns:p14="http://schemas.microsoft.com/office/powerpoint/2010/main" val="6173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334F360-E18C-4867-9CB9-21B2443210BD}"/>
              </a:ext>
            </a:extLst>
          </p:cNvPr>
          <p:cNvSpPr txBox="1">
            <a:spLocks/>
          </p:cNvSpPr>
          <p:nvPr/>
        </p:nvSpPr>
        <p:spPr>
          <a:xfrm>
            <a:off x="0" y="62971"/>
            <a:ext cx="2260600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Process Flow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B669C2A-5B49-4116-9EA0-31C264ED03FB}"/>
              </a:ext>
            </a:extLst>
          </p:cNvPr>
          <p:cNvSpPr/>
          <p:nvPr/>
        </p:nvSpPr>
        <p:spPr>
          <a:xfrm>
            <a:off x="2569633" y="2908112"/>
            <a:ext cx="1418167" cy="123208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Complaint is filed in CGRS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D12AD6-64CF-421A-9D69-6A296C913495}"/>
              </a:ext>
            </a:extLst>
          </p:cNvPr>
          <p:cNvSpPr/>
          <p:nvPr/>
        </p:nvSpPr>
        <p:spPr>
          <a:xfrm>
            <a:off x="690033" y="2396815"/>
            <a:ext cx="1621367" cy="6003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Customer From Web Portal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0810D-1A30-4339-9AB2-9F42BF28C9A9}"/>
              </a:ext>
            </a:extLst>
          </p:cNvPr>
          <p:cNvSpPr/>
          <p:nvPr/>
        </p:nvSpPr>
        <p:spPr>
          <a:xfrm>
            <a:off x="690033" y="3149225"/>
            <a:ext cx="1562100" cy="7369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Customer Grievance executive on behalf of customer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B74459-7332-4878-A974-CEEB234379D4}"/>
              </a:ext>
            </a:extLst>
          </p:cNvPr>
          <p:cNvSpPr/>
          <p:nvPr/>
        </p:nvSpPr>
        <p:spPr>
          <a:xfrm>
            <a:off x="690033" y="4060890"/>
            <a:ext cx="1562100" cy="59577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Branch Manager on behalf of customer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B3F8582B-85D2-4BF5-9F06-3A470A2B4F77}"/>
              </a:ext>
            </a:extLst>
          </p:cNvPr>
          <p:cNvCxnSpPr>
            <a:cxnSpLocks/>
            <a:stCxn id="4" idx="3"/>
            <a:endCxn id="3" idx="1"/>
          </p:cNvCxnSpPr>
          <p:nvPr/>
        </p:nvCxnSpPr>
        <p:spPr>
          <a:xfrm>
            <a:off x="2311400" y="2697008"/>
            <a:ext cx="465919" cy="391539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97AE8C6-AEB0-446D-96A7-93015682B15C}"/>
              </a:ext>
            </a:extLst>
          </p:cNvPr>
          <p:cNvCxnSpPr>
            <a:cxnSpLocks/>
            <a:stCxn id="5" idx="3"/>
            <a:endCxn id="3" idx="2"/>
          </p:cNvCxnSpPr>
          <p:nvPr/>
        </p:nvCxnSpPr>
        <p:spPr>
          <a:xfrm>
            <a:off x="2252133" y="3517713"/>
            <a:ext cx="317500" cy="6443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62232DD3-A119-4D19-84E9-D0E632E6FB78}"/>
              </a:ext>
            </a:extLst>
          </p:cNvPr>
          <p:cNvCxnSpPr>
            <a:cxnSpLocks/>
            <a:stCxn id="6" idx="3"/>
            <a:endCxn id="3" idx="3"/>
          </p:cNvCxnSpPr>
          <p:nvPr/>
        </p:nvCxnSpPr>
        <p:spPr>
          <a:xfrm flipV="1">
            <a:off x="2252133" y="3959765"/>
            <a:ext cx="525186" cy="399014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2650A3B-07D7-4C57-B0D6-8A7A9A6DE259}"/>
              </a:ext>
            </a:extLst>
          </p:cNvPr>
          <p:cNvSpPr/>
          <p:nvPr/>
        </p:nvSpPr>
        <p:spPr>
          <a:xfrm>
            <a:off x="4428066" y="3208866"/>
            <a:ext cx="1710267" cy="6773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Complaint is reviewed by GRO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582CB1-CD94-440A-BF8D-3ED7FCD4E394}"/>
              </a:ext>
            </a:extLst>
          </p:cNvPr>
          <p:cNvSpPr/>
          <p:nvPr/>
        </p:nvSpPr>
        <p:spPr>
          <a:xfrm>
            <a:off x="6392333" y="2319866"/>
            <a:ext cx="1710267" cy="6773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Complaint is resolved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A79C1D3-5930-4104-B3C0-B86E50E81A42}"/>
              </a:ext>
            </a:extLst>
          </p:cNvPr>
          <p:cNvSpPr/>
          <p:nvPr/>
        </p:nvSpPr>
        <p:spPr>
          <a:xfrm>
            <a:off x="6392333" y="4060890"/>
            <a:ext cx="1710267" cy="6773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Complaint is forwarded to relevant department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E0A02BB-764B-4848-B2C4-3936B6DB0A16}"/>
              </a:ext>
            </a:extLst>
          </p:cNvPr>
          <p:cNvSpPr/>
          <p:nvPr/>
        </p:nvSpPr>
        <p:spPr>
          <a:xfrm>
            <a:off x="8508999" y="4062913"/>
            <a:ext cx="1710267" cy="6773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Complaint is resolved by relevant department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7E182B-CADE-48ED-B253-08617546F113}"/>
              </a:ext>
            </a:extLst>
          </p:cNvPr>
          <p:cNvSpPr/>
          <p:nvPr/>
        </p:nvSpPr>
        <p:spPr>
          <a:xfrm>
            <a:off x="9618132" y="2319866"/>
            <a:ext cx="1710267" cy="6773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Resolution SMS is sent to customer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B7C43E0-242B-409D-9C18-183E4003ACB8}"/>
              </a:ext>
            </a:extLst>
          </p:cNvPr>
          <p:cNvSpPr/>
          <p:nvPr/>
        </p:nvSpPr>
        <p:spPr>
          <a:xfrm>
            <a:off x="9618131" y="1109676"/>
            <a:ext cx="1710267" cy="6773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Customer Grievance executive calls customer to convey resolution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4679E7-07BF-4BD5-9178-3D74FE98EB94}"/>
              </a:ext>
            </a:extLst>
          </p:cNvPr>
          <p:cNvSpPr/>
          <p:nvPr/>
        </p:nvSpPr>
        <p:spPr>
          <a:xfrm>
            <a:off x="2400300" y="4826000"/>
            <a:ext cx="1587500" cy="63274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/>
              <a:t>Complaint ticket no. is sent to customer via SMS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7A81B5F-1765-4CAD-A4B7-F7E265F0CF39}"/>
              </a:ext>
            </a:extLst>
          </p:cNvPr>
          <p:cNvCxnSpPr>
            <a:stCxn id="3" idx="4"/>
          </p:cNvCxnSpPr>
          <p:nvPr/>
        </p:nvCxnSpPr>
        <p:spPr>
          <a:xfrm flipH="1">
            <a:off x="3278716" y="4140200"/>
            <a:ext cx="1" cy="6858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ECF8D09-C934-43E1-96C9-438FB77F075C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3894664" y="3547533"/>
            <a:ext cx="533402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98F29D65-1EF5-4614-88BA-B93C837ADE2D}"/>
              </a:ext>
            </a:extLst>
          </p:cNvPr>
          <p:cNvCxnSpPr>
            <a:stCxn id="13" idx="0"/>
            <a:endCxn id="14" idx="1"/>
          </p:cNvCxnSpPr>
          <p:nvPr/>
        </p:nvCxnSpPr>
        <p:spPr>
          <a:xfrm rot="5400000" flipH="1" flipV="1">
            <a:off x="5562600" y="2379134"/>
            <a:ext cx="550333" cy="1109133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EC05B259-1426-4E16-A062-525D1CFB52F0}"/>
              </a:ext>
            </a:extLst>
          </p:cNvPr>
          <p:cNvCxnSpPr>
            <a:stCxn id="13" idx="2"/>
            <a:endCxn id="15" idx="1"/>
          </p:cNvCxnSpPr>
          <p:nvPr/>
        </p:nvCxnSpPr>
        <p:spPr>
          <a:xfrm rot="16200000" flipH="1">
            <a:off x="5581088" y="3588311"/>
            <a:ext cx="513357" cy="1109133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96FDEA4-1F4A-45C6-B268-64246803C241}"/>
              </a:ext>
            </a:extLst>
          </p:cNvPr>
          <p:cNvCxnSpPr>
            <a:stCxn id="15" idx="3"/>
            <a:endCxn id="16" idx="1"/>
          </p:cNvCxnSpPr>
          <p:nvPr/>
        </p:nvCxnSpPr>
        <p:spPr>
          <a:xfrm>
            <a:off x="8102600" y="4399557"/>
            <a:ext cx="406399" cy="2023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8F05C1B-0E48-4F36-91FF-362F8177CE84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>
            <a:off x="8102600" y="2658533"/>
            <a:ext cx="1515532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1F7E21BC-84CC-40B4-9C5C-CEFD349148C2}"/>
              </a:ext>
            </a:extLst>
          </p:cNvPr>
          <p:cNvCxnSpPr>
            <a:stCxn id="16" idx="3"/>
            <a:endCxn id="17" idx="2"/>
          </p:cNvCxnSpPr>
          <p:nvPr/>
        </p:nvCxnSpPr>
        <p:spPr>
          <a:xfrm flipV="1">
            <a:off x="10219266" y="2997200"/>
            <a:ext cx="254000" cy="1404380"/>
          </a:xfrm>
          <a:prstGeom prst="bentConnector2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987D7FE-E05D-420D-A501-0A546A2225CD}"/>
              </a:ext>
            </a:extLst>
          </p:cNvPr>
          <p:cNvCxnSpPr>
            <a:stCxn id="17" idx="0"/>
            <a:endCxn id="18" idx="2"/>
          </p:cNvCxnSpPr>
          <p:nvPr/>
        </p:nvCxnSpPr>
        <p:spPr>
          <a:xfrm flipH="1" flipV="1">
            <a:off x="10473265" y="1787010"/>
            <a:ext cx="1" cy="53285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811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A900AE-BA11-4AE9-81E0-E5E231181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333747"/>
              </p:ext>
            </p:extLst>
          </p:nvPr>
        </p:nvGraphicFramePr>
        <p:xfrm>
          <a:off x="148163" y="524533"/>
          <a:ext cx="11895663" cy="22254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3598">
                  <a:extLst>
                    <a:ext uri="{9D8B030D-6E8A-4147-A177-3AD203B41FA5}">
                      <a16:colId xmlns:a16="http://schemas.microsoft.com/office/drawing/2014/main" val="802011023"/>
                    </a:ext>
                  </a:extLst>
                </a:gridCol>
                <a:gridCol w="1414681">
                  <a:extLst>
                    <a:ext uri="{9D8B030D-6E8A-4147-A177-3AD203B41FA5}">
                      <a16:colId xmlns:a16="http://schemas.microsoft.com/office/drawing/2014/main" val="1878215916"/>
                    </a:ext>
                  </a:extLst>
                </a:gridCol>
                <a:gridCol w="538927">
                  <a:extLst>
                    <a:ext uri="{9D8B030D-6E8A-4147-A177-3AD203B41FA5}">
                      <a16:colId xmlns:a16="http://schemas.microsoft.com/office/drawing/2014/main" val="514847504"/>
                    </a:ext>
                  </a:extLst>
                </a:gridCol>
                <a:gridCol w="1372577">
                  <a:extLst>
                    <a:ext uri="{9D8B030D-6E8A-4147-A177-3AD203B41FA5}">
                      <a16:colId xmlns:a16="http://schemas.microsoft.com/office/drawing/2014/main" val="3514460928"/>
                    </a:ext>
                  </a:extLst>
                </a:gridCol>
                <a:gridCol w="1369770">
                  <a:extLst>
                    <a:ext uri="{9D8B030D-6E8A-4147-A177-3AD203B41FA5}">
                      <a16:colId xmlns:a16="http://schemas.microsoft.com/office/drawing/2014/main" val="4264484532"/>
                    </a:ext>
                  </a:extLst>
                </a:gridCol>
                <a:gridCol w="1122761">
                  <a:extLst>
                    <a:ext uri="{9D8B030D-6E8A-4147-A177-3AD203B41FA5}">
                      <a16:colId xmlns:a16="http://schemas.microsoft.com/office/drawing/2014/main" val="372111343"/>
                    </a:ext>
                  </a:extLst>
                </a:gridCol>
                <a:gridCol w="1167675">
                  <a:extLst>
                    <a:ext uri="{9D8B030D-6E8A-4147-A177-3AD203B41FA5}">
                      <a16:colId xmlns:a16="http://schemas.microsoft.com/office/drawing/2014/main" val="3678583955"/>
                    </a:ext>
                  </a:extLst>
                </a:gridCol>
                <a:gridCol w="1122761">
                  <a:extLst>
                    <a:ext uri="{9D8B030D-6E8A-4147-A177-3AD203B41FA5}">
                      <a16:colId xmlns:a16="http://schemas.microsoft.com/office/drawing/2014/main" val="1879813452"/>
                    </a:ext>
                  </a:extLst>
                </a:gridCol>
                <a:gridCol w="1672913">
                  <a:extLst>
                    <a:ext uri="{9D8B030D-6E8A-4147-A177-3AD203B41FA5}">
                      <a16:colId xmlns:a16="http://schemas.microsoft.com/office/drawing/2014/main" val="89155851"/>
                    </a:ext>
                  </a:extLst>
                </a:gridCol>
              </a:tblGrid>
              <a:tr h="106758"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u="none" strike="noStrike" dirty="0">
                          <a:effectLst/>
                        </a:rPr>
                        <a:t>CC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u="none" strike="noStrike" dirty="0">
                          <a:effectLst/>
                        </a:rPr>
                        <a:t>Designation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BC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Name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Email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Number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Employee Code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CC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Email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371365"/>
                  </a:ext>
                </a:extLst>
              </a:tr>
              <a:tr h="747310">
                <a:tc rowSpan="11"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 1. Loan card related complaints                                                                                2. Bureau related  complaints                              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Head - Operations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Kotak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N </a:t>
                      </a:r>
                      <a:r>
                        <a:rPr lang="en-IN" sz="800" u="none" strike="noStrike" dirty="0" err="1">
                          <a:effectLst/>
                        </a:rPr>
                        <a:t>Kabeerudin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2"/>
                        </a:rPr>
                        <a:t>kabeer@nocpl.in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9894586510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AA26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551135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YBL West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Hardik Ramesh Gandha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3"/>
                        </a:rPr>
                        <a:t>hardik@nocpl.in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9769686084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AB176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593834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Fedfina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Paresh </a:t>
                      </a:r>
                      <a:r>
                        <a:rPr lang="en-IN" sz="800" u="none" strike="noStrike" dirty="0" err="1">
                          <a:effectLst/>
                        </a:rPr>
                        <a:t>Dwarkanath</a:t>
                      </a:r>
                      <a:r>
                        <a:rPr lang="en-IN" sz="800" u="none" strike="noStrike" dirty="0">
                          <a:effectLst/>
                        </a:rPr>
                        <a:t> Rane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 dirty="0">
                          <a:effectLst/>
                          <a:hlinkClick r:id="rId4"/>
                        </a:rPr>
                        <a:t>pareshrane@nocpl.in</a:t>
                      </a:r>
                      <a:endParaRPr lang="en-IN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9867464692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AC494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164582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YBL South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 err="1">
                          <a:effectLst/>
                        </a:rPr>
                        <a:t>Ms.Midhunavizhi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 dirty="0">
                          <a:effectLst/>
                          <a:hlinkClick r:id="rId5"/>
                        </a:rPr>
                        <a:t>midhuna@nocpl.in</a:t>
                      </a:r>
                      <a:endParaRPr lang="en-IN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9843773037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AD1329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869267"/>
                  </a:ext>
                </a:extLst>
              </a:tr>
              <a:tr h="20057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RBL South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G.Vijayakumar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 dirty="0">
                          <a:effectLst/>
                          <a:hlinkClick r:id="rId6"/>
                        </a:rPr>
                        <a:t>vijayakumar@nocpl.in</a:t>
                      </a:r>
                      <a:endParaRPr lang="en-IN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 dirty="0">
                          <a:effectLst/>
                        </a:rPr>
                        <a:t>9894934444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AD1624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146769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Axis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Vijay V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7"/>
                        </a:rPr>
                        <a:t>vijay.v@nocpl.in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9597391888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AE2372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6441027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DCB Kar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Nagesh V Raghu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8"/>
                        </a:rPr>
                        <a:t>nagesh@nocpl.in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9738192939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AE3530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Ravi Tuli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302604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ESFB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N Prakash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9"/>
                        </a:rPr>
                        <a:t>prakashn@nocpl.in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9994663642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AF6320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222819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IDBI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M Kamala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0"/>
                        </a:rPr>
                        <a:t>kamala@nocpl.in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8428533083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AF6553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008232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Pre Disbursement Process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USFB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Sylvester Kulandai Raj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1"/>
                        </a:rPr>
                        <a:t>sylvester@nocpl.in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9952253385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AD1391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744256"/>
                  </a:ext>
                </a:extLst>
              </a:tr>
              <a:tr h="1067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Operations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Axis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Vijay V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7"/>
                        </a:rPr>
                        <a:t>vijay.v@nocpl.in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9597391888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AE2372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9385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369525-5CA5-4171-A256-15537523F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070216"/>
              </p:ext>
            </p:extLst>
          </p:nvPr>
        </p:nvGraphicFramePr>
        <p:xfrm>
          <a:off x="148162" y="2749950"/>
          <a:ext cx="11895661" cy="1201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9371">
                  <a:extLst>
                    <a:ext uri="{9D8B030D-6E8A-4147-A177-3AD203B41FA5}">
                      <a16:colId xmlns:a16="http://schemas.microsoft.com/office/drawing/2014/main" val="2951908126"/>
                    </a:ext>
                  </a:extLst>
                </a:gridCol>
                <a:gridCol w="1398909">
                  <a:extLst>
                    <a:ext uri="{9D8B030D-6E8A-4147-A177-3AD203B41FA5}">
                      <a16:colId xmlns:a16="http://schemas.microsoft.com/office/drawing/2014/main" val="1618176076"/>
                    </a:ext>
                  </a:extLst>
                </a:gridCol>
                <a:gridCol w="538926">
                  <a:extLst>
                    <a:ext uri="{9D8B030D-6E8A-4147-A177-3AD203B41FA5}">
                      <a16:colId xmlns:a16="http://schemas.microsoft.com/office/drawing/2014/main" val="1443911776"/>
                    </a:ext>
                  </a:extLst>
                </a:gridCol>
                <a:gridCol w="1372576">
                  <a:extLst>
                    <a:ext uri="{9D8B030D-6E8A-4147-A177-3AD203B41FA5}">
                      <a16:colId xmlns:a16="http://schemas.microsoft.com/office/drawing/2014/main" val="1906354627"/>
                    </a:ext>
                  </a:extLst>
                </a:gridCol>
                <a:gridCol w="1369769">
                  <a:extLst>
                    <a:ext uri="{9D8B030D-6E8A-4147-A177-3AD203B41FA5}">
                      <a16:colId xmlns:a16="http://schemas.microsoft.com/office/drawing/2014/main" val="2364107285"/>
                    </a:ext>
                  </a:extLst>
                </a:gridCol>
                <a:gridCol w="1122761">
                  <a:extLst>
                    <a:ext uri="{9D8B030D-6E8A-4147-A177-3AD203B41FA5}">
                      <a16:colId xmlns:a16="http://schemas.microsoft.com/office/drawing/2014/main" val="989229851"/>
                    </a:ext>
                  </a:extLst>
                </a:gridCol>
                <a:gridCol w="1167671">
                  <a:extLst>
                    <a:ext uri="{9D8B030D-6E8A-4147-A177-3AD203B41FA5}">
                      <a16:colId xmlns:a16="http://schemas.microsoft.com/office/drawing/2014/main" val="3919944796"/>
                    </a:ext>
                  </a:extLst>
                </a:gridCol>
                <a:gridCol w="1122761">
                  <a:extLst>
                    <a:ext uri="{9D8B030D-6E8A-4147-A177-3AD203B41FA5}">
                      <a16:colId xmlns:a16="http://schemas.microsoft.com/office/drawing/2014/main" val="2286055632"/>
                    </a:ext>
                  </a:extLst>
                </a:gridCol>
                <a:gridCol w="1672917">
                  <a:extLst>
                    <a:ext uri="{9D8B030D-6E8A-4147-A177-3AD203B41FA5}">
                      <a16:colId xmlns:a16="http://schemas.microsoft.com/office/drawing/2014/main" val="1223997540"/>
                    </a:ext>
                  </a:extLst>
                </a:gridCol>
              </a:tblGrid>
              <a:tr h="1811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1. Change of member contact number/ address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Head-Quality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All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Kavitha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2"/>
                        </a:rPr>
                        <a:t>kavitha@nocpl.in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97500 04926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AD1331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Chandra Mohan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chandramohan.v@nocpl.in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386049"/>
                  </a:ext>
                </a:extLst>
              </a:tr>
              <a:tr h="90593"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5999733"/>
                  </a:ext>
                </a:extLst>
              </a:tr>
              <a:tr h="1811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1. Savings amount account related                                        2. Loan not closed in system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Collection Manager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All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Jayakanthan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3"/>
                        </a:rPr>
                        <a:t>jaikanth@nocpl.in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9597775908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AD1427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Chandra Mohan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chandramohan.v@nocpl.in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860027"/>
                  </a:ext>
                </a:extLst>
              </a:tr>
              <a:tr h="90593"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57027"/>
                  </a:ext>
                </a:extLst>
              </a:tr>
              <a:tr h="1811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1. EMI receipt not received                            2. EMI Related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 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 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Arul Magesh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</a:rPr>
                        <a:t>arulmagesh.s@nocpl.in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 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 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Chandra Mohan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chandramohan.v@nocpl.in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8450438"/>
                  </a:ext>
                </a:extLst>
              </a:tr>
              <a:tr h="90593"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246019"/>
                  </a:ext>
                </a:extLst>
              </a:tr>
              <a:tr h="90593"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1. Insurance Settlement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Business Support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All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Ram Kumar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sng" strike="noStrike">
                          <a:effectLst/>
                          <a:hlinkClick r:id="rId14"/>
                        </a:rPr>
                        <a:t>ramkumar@nocpl.in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800" u="none" strike="noStrike">
                          <a:effectLst/>
                        </a:rPr>
                        <a:t>8825694942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AD1460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47093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54C85CA-3E18-4084-B327-16DE05B8D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969611"/>
              </p:ext>
            </p:extLst>
          </p:nvPr>
        </p:nvGraphicFramePr>
        <p:xfrm>
          <a:off x="148166" y="3956673"/>
          <a:ext cx="11895664" cy="2203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3599">
                  <a:extLst>
                    <a:ext uri="{9D8B030D-6E8A-4147-A177-3AD203B41FA5}">
                      <a16:colId xmlns:a16="http://schemas.microsoft.com/office/drawing/2014/main" val="101768715"/>
                    </a:ext>
                  </a:extLst>
                </a:gridCol>
                <a:gridCol w="1414679">
                  <a:extLst>
                    <a:ext uri="{9D8B030D-6E8A-4147-A177-3AD203B41FA5}">
                      <a16:colId xmlns:a16="http://schemas.microsoft.com/office/drawing/2014/main" val="1707183344"/>
                    </a:ext>
                  </a:extLst>
                </a:gridCol>
                <a:gridCol w="538927">
                  <a:extLst>
                    <a:ext uri="{9D8B030D-6E8A-4147-A177-3AD203B41FA5}">
                      <a16:colId xmlns:a16="http://schemas.microsoft.com/office/drawing/2014/main" val="2467543149"/>
                    </a:ext>
                  </a:extLst>
                </a:gridCol>
                <a:gridCol w="1372576">
                  <a:extLst>
                    <a:ext uri="{9D8B030D-6E8A-4147-A177-3AD203B41FA5}">
                      <a16:colId xmlns:a16="http://schemas.microsoft.com/office/drawing/2014/main" val="2284505065"/>
                    </a:ext>
                  </a:extLst>
                </a:gridCol>
                <a:gridCol w="1369770">
                  <a:extLst>
                    <a:ext uri="{9D8B030D-6E8A-4147-A177-3AD203B41FA5}">
                      <a16:colId xmlns:a16="http://schemas.microsoft.com/office/drawing/2014/main" val="2011870547"/>
                    </a:ext>
                  </a:extLst>
                </a:gridCol>
                <a:gridCol w="1122762">
                  <a:extLst>
                    <a:ext uri="{9D8B030D-6E8A-4147-A177-3AD203B41FA5}">
                      <a16:colId xmlns:a16="http://schemas.microsoft.com/office/drawing/2014/main" val="3273778076"/>
                    </a:ext>
                  </a:extLst>
                </a:gridCol>
                <a:gridCol w="1167673">
                  <a:extLst>
                    <a:ext uri="{9D8B030D-6E8A-4147-A177-3AD203B41FA5}">
                      <a16:colId xmlns:a16="http://schemas.microsoft.com/office/drawing/2014/main" val="18160658"/>
                    </a:ext>
                  </a:extLst>
                </a:gridCol>
                <a:gridCol w="1122762">
                  <a:extLst>
                    <a:ext uri="{9D8B030D-6E8A-4147-A177-3AD203B41FA5}">
                      <a16:colId xmlns:a16="http://schemas.microsoft.com/office/drawing/2014/main" val="1960715477"/>
                    </a:ext>
                  </a:extLst>
                </a:gridCol>
                <a:gridCol w="1672916">
                  <a:extLst>
                    <a:ext uri="{9D8B030D-6E8A-4147-A177-3AD203B41FA5}">
                      <a16:colId xmlns:a16="http://schemas.microsoft.com/office/drawing/2014/main" val="2256797739"/>
                    </a:ext>
                  </a:extLst>
                </a:gridCol>
              </a:tblGrid>
              <a:tr h="407647">
                <a:tc rowSpan="12"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1. Ghost Loan                                                          2. Ring Leader Issue                                                    3. Paid commission to employee                                                                 4. Paid EMI in employee's bank account                                                                     5. Staff behavioral complaints                                        6. Forced/Mis-selling of Third Party Product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USFB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Ravikumar </a:t>
                      </a:r>
                      <a:r>
                        <a:rPr lang="en-IN" sz="800" u="none" strike="noStrike" dirty="0" err="1">
                          <a:effectLst/>
                        </a:rPr>
                        <a:t>Govindrao</a:t>
                      </a:r>
                      <a:r>
                        <a:rPr lang="en-IN" sz="800" u="none" strike="noStrike" dirty="0">
                          <a:effectLst/>
                        </a:rPr>
                        <a:t> </a:t>
                      </a:r>
                      <a:r>
                        <a:rPr lang="en-IN" sz="800" u="none" strike="noStrike" dirty="0" err="1">
                          <a:effectLst/>
                        </a:rPr>
                        <a:t>Bodhankar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5"/>
                        </a:rPr>
                        <a:t>ravibodhankar@nocpl.in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 dirty="0">
                          <a:effectLst/>
                        </a:rPr>
                        <a:t>7841909393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AB216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1427918"/>
                  </a:ext>
                </a:extLst>
              </a:tr>
              <a:tr h="19206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Fedfina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Gajanan Rajaram Nawhate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6"/>
                        </a:rPr>
                        <a:t>gajanan@nocpl.in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9765792149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AB375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 Tuli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515631"/>
                  </a:ext>
                </a:extLst>
              </a:tr>
              <a:tr h="12457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IDBI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C Paul </a:t>
                      </a:r>
                      <a:r>
                        <a:rPr lang="en-IN" sz="800" u="none" strike="noStrike" dirty="0" err="1">
                          <a:effectLst/>
                        </a:rPr>
                        <a:t>Devakumar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7"/>
                        </a:rPr>
                        <a:t>pauldev@nocpl.in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9629722422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AD1143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841265"/>
                  </a:ext>
                </a:extLst>
              </a:tr>
              <a:tr h="19206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RBL South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Lakshmanamoorthy Balu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8"/>
                        </a:rPr>
                        <a:t>lakshman@nocpl.in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9843479990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AD1152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3696590"/>
                  </a:ext>
                </a:extLst>
              </a:tr>
              <a:tr h="19206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YBL South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Manoraj A K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19"/>
                        </a:rPr>
                        <a:t>manoraj.ak@nocpl.in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9843075570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AD1330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083163"/>
                  </a:ext>
                </a:extLst>
              </a:tr>
              <a:tr h="12457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Head - Audit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YBL West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Toufic Adam Nivsekar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20"/>
                        </a:rPr>
                        <a:t>toufic@nocpl.in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9920404156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AD1792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39350"/>
                  </a:ext>
                </a:extLst>
              </a:tr>
              <a:tr h="12457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Kotak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Stephen A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21"/>
                        </a:rPr>
                        <a:t>stephen@nocpl.in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9943177022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AE3029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2267618"/>
                  </a:ext>
                </a:extLst>
              </a:tr>
              <a:tr h="12457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ESFB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Satya Narayana Sarangi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22"/>
                        </a:rPr>
                        <a:t>satya@nocpl.in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9937131371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AF5435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950066"/>
                  </a:ext>
                </a:extLst>
              </a:tr>
              <a:tr h="19206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RBL North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Saurabh Pandey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 dirty="0">
                          <a:effectLst/>
                          <a:hlinkClick r:id="rId23"/>
                        </a:rPr>
                        <a:t>saurabh@nocpl.in</a:t>
                      </a:r>
                      <a:endParaRPr lang="en-IN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9415292115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AF5665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83472"/>
                  </a:ext>
                </a:extLst>
              </a:tr>
              <a:tr h="12457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Axis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Dipankar Kakati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 dirty="0">
                          <a:effectLst/>
                          <a:hlinkClick r:id="rId24"/>
                        </a:rPr>
                        <a:t>dipankar@nocpl.in</a:t>
                      </a:r>
                      <a:endParaRPr lang="en-IN" sz="8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9707824013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AF5865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ravituli@nocpl.in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452027"/>
                  </a:ext>
                </a:extLst>
              </a:tr>
              <a:tr h="24274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Northern Arc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Jitendra Kumar Kesar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25"/>
                        </a:rPr>
                        <a:t>jitendra@nocpl.in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 dirty="0">
                          <a:effectLst/>
                        </a:rPr>
                        <a:t>9530496424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AG7283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Ravi Tuli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51095"/>
                  </a:ext>
                </a:extLst>
              </a:tr>
              <a:tr h="12457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Head - Audit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DCB Kar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>
                          <a:effectLst/>
                        </a:rPr>
                        <a:t>Jyotish Shetty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sng" strike="noStrike">
                          <a:effectLst/>
                          <a:hlinkClick r:id="rId26"/>
                        </a:rPr>
                        <a:t>jyotish@nocpl.in</a:t>
                      </a:r>
                      <a:endParaRPr lang="en-IN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800" u="none" strike="noStrike">
                          <a:effectLst/>
                        </a:rPr>
                        <a:t>8105228911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800" u="none" strike="noStrike" dirty="0">
                          <a:effectLst/>
                        </a:rPr>
                        <a:t>AG7672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 Tuli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ravituli@nocpl.in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886734"/>
                  </a:ext>
                </a:extLst>
              </a:tr>
            </a:tbl>
          </a:graphicData>
        </a:graphic>
      </p:graphicFrame>
      <p:sp>
        <p:nvSpPr>
          <p:cNvPr id="8" name="Subtitle 2">
            <a:extLst>
              <a:ext uri="{FF2B5EF4-FFF2-40B4-BE49-F238E27FC236}">
                <a16:creationId xmlns:a16="http://schemas.microsoft.com/office/drawing/2014/main" id="{134AC9DE-1953-4F93-A418-7DE5597D87AF}"/>
              </a:ext>
            </a:extLst>
          </p:cNvPr>
          <p:cNvSpPr txBox="1">
            <a:spLocks/>
          </p:cNvSpPr>
          <p:nvPr/>
        </p:nvSpPr>
        <p:spPr>
          <a:xfrm>
            <a:off x="0" y="62971"/>
            <a:ext cx="6756400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Complaint</a:t>
            </a:r>
            <a:r>
              <a:rPr lang="en-IN" dirty="0"/>
              <a:t> </a:t>
            </a:r>
            <a:r>
              <a:rPr lang="en-IN" sz="1800" dirty="0"/>
              <a:t>Category and user mapping</a:t>
            </a:r>
          </a:p>
        </p:txBody>
      </p:sp>
    </p:spTree>
    <p:extLst>
      <p:ext uri="{BB962C8B-B14F-4D97-AF65-F5344CB8AC3E}">
        <p14:creationId xmlns:p14="http://schemas.microsoft.com/office/powerpoint/2010/main" val="331494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A900AE-BA11-4AE9-81E0-E5E231181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053184"/>
              </p:ext>
            </p:extLst>
          </p:nvPr>
        </p:nvGraphicFramePr>
        <p:xfrm>
          <a:off x="148163" y="524533"/>
          <a:ext cx="11895663" cy="127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3598">
                  <a:extLst>
                    <a:ext uri="{9D8B030D-6E8A-4147-A177-3AD203B41FA5}">
                      <a16:colId xmlns:a16="http://schemas.microsoft.com/office/drawing/2014/main" val="802011023"/>
                    </a:ext>
                  </a:extLst>
                </a:gridCol>
                <a:gridCol w="1414681">
                  <a:extLst>
                    <a:ext uri="{9D8B030D-6E8A-4147-A177-3AD203B41FA5}">
                      <a16:colId xmlns:a16="http://schemas.microsoft.com/office/drawing/2014/main" val="1878215916"/>
                    </a:ext>
                  </a:extLst>
                </a:gridCol>
                <a:gridCol w="538927">
                  <a:extLst>
                    <a:ext uri="{9D8B030D-6E8A-4147-A177-3AD203B41FA5}">
                      <a16:colId xmlns:a16="http://schemas.microsoft.com/office/drawing/2014/main" val="514847504"/>
                    </a:ext>
                  </a:extLst>
                </a:gridCol>
                <a:gridCol w="1372577">
                  <a:extLst>
                    <a:ext uri="{9D8B030D-6E8A-4147-A177-3AD203B41FA5}">
                      <a16:colId xmlns:a16="http://schemas.microsoft.com/office/drawing/2014/main" val="3514460928"/>
                    </a:ext>
                  </a:extLst>
                </a:gridCol>
                <a:gridCol w="1369770">
                  <a:extLst>
                    <a:ext uri="{9D8B030D-6E8A-4147-A177-3AD203B41FA5}">
                      <a16:colId xmlns:a16="http://schemas.microsoft.com/office/drawing/2014/main" val="4264484532"/>
                    </a:ext>
                  </a:extLst>
                </a:gridCol>
                <a:gridCol w="1122761">
                  <a:extLst>
                    <a:ext uri="{9D8B030D-6E8A-4147-A177-3AD203B41FA5}">
                      <a16:colId xmlns:a16="http://schemas.microsoft.com/office/drawing/2014/main" val="372111343"/>
                    </a:ext>
                  </a:extLst>
                </a:gridCol>
                <a:gridCol w="1167675">
                  <a:extLst>
                    <a:ext uri="{9D8B030D-6E8A-4147-A177-3AD203B41FA5}">
                      <a16:colId xmlns:a16="http://schemas.microsoft.com/office/drawing/2014/main" val="3678583955"/>
                    </a:ext>
                  </a:extLst>
                </a:gridCol>
                <a:gridCol w="1122761">
                  <a:extLst>
                    <a:ext uri="{9D8B030D-6E8A-4147-A177-3AD203B41FA5}">
                      <a16:colId xmlns:a16="http://schemas.microsoft.com/office/drawing/2014/main" val="1879813452"/>
                    </a:ext>
                  </a:extLst>
                </a:gridCol>
                <a:gridCol w="1672913">
                  <a:extLst>
                    <a:ext uri="{9D8B030D-6E8A-4147-A177-3AD203B41FA5}">
                      <a16:colId xmlns:a16="http://schemas.microsoft.com/office/drawing/2014/main" val="89155851"/>
                    </a:ext>
                  </a:extLst>
                </a:gridCol>
              </a:tblGrid>
              <a:tr h="106758"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u="none" strike="noStrike" dirty="0">
                          <a:effectLst/>
                        </a:rPr>
                        <a:t>CC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800" u="none" strike="noStrike" dirty="0">
                          <a:effectLst/>
                        </a:rPr>
                        <a:t>Designation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BC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Name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Email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Number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Employee Code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>
                          <a:effectLst/>
                        </a:rPr>
                        <a:t>CC</a:t>
                      </a:r>
                      <a:endParaRPr lang="en-IN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800" u="none" strike="noStrike" dirty="0">
                          <a:effectLst/>
                        </a:rPr>
                        <a:t>Email</a:t>
                      </a:r>
                      <a:endParaRPr lang="en-IN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3" marR="5833" marT="583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371365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394809-4B3B-4D3E-91CB-0A787F961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271094"/>
              </p:ext>
            </p:extLst>
          </p:nvPr>
        </p:nvGraphicFramePr>
        <p:xfrm>
          <a:off x="148164" y="652286"/>
          <a:ext cx="9088971" cy="3220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1041">
                  <a:extLst>
                    <a:ext uri="{9D8B030D-6E8A-4147-A177-3AD203B41FA5}">
                      <a16:colId xmlns:a16="http://schemas.microsoft.com/office/drawing/2014/main" val="4070094142"/>
                    </a:ext>
                  </a:extLst>
                </a:gridCol>
                <a:gridCol w="1412968">
                  <a:extLst>
                    <a:ext uri="{9D8B030D-6E8A-4147-A177-3AD203B41FA5}">
                      <a16:colId xmlns:a16="http://schemas.microsoft.com/office/drawing/2014/main" val="3376286456"/>
                    </a:ext>
                  </a:extLst>
                </a:gridCol>
                <a:gridCol w="538274">
                  <a:extLst>
                    <a:ext uri="{9D8B030D-6E8A-4147-A177-3AD203B41FA5}">
                      <a16:colId xmlns:a16="http://schemas.microsoft.com/office/drawing/2014/main" val="4072672674"/>
                    </a:ext>
                  </a:extLst>
                </a:gridCol>
                <a:gridCol w="1370914">
                  <a:extLst>
                    <a:ext uri="{9D8B030D-6E8A-4147-A177-3AD203B41FA5}">
                      <a16:colId xmlns:a16="http://schemas.microsoft.com/office/drawing/2014/main" val="1062228488"/>
                    </a:ext>
                  </a:extLst>
                </a:gridCol>
                <a:gridCol w="1368112">
                  <a:extLst>
                    <a:ext uri="{9D8B030D-6E8A-4147-A177-3AD203B41FA5}">
                      <a16:colId xmlns:a16="http://schemas.microsoft.com/office/drawing/2014/main" val="408416468"/>
                    </a:ext>
                  </a:extLst>
                </a:gridCol>
                <a:gridCol w="1121403">
                  <a:extLst>
                    <a:ext uri="{9D8B030D-6E8A-4147-A177-3AD203B41FA5}">
                      <a16:colId xmlns:a16="http://schemas.microsoft.com/office/drawing/2014/main" val="2393178282"/>
                    </a:ext>
                  </a:extLst>
                </a:gridCol>
                <a:gridCol w="1166259">
                  <a:extLst>
                    <a:ext uri="{9D8B030D-6E8A-4147-A177-3AD203B41FA5}">
                      <a16:colId xmlns:a16="http://schemas.microsoft.com/office/drawing/2014/main" val="378633920"/>
                    </a:ext>
                  </a:extLst>
                </a:gridCol>
              </a:tblGrid>
              <a:tr h="893677">
                <a:tc rowSpan="15">
                  <a:txBody>
                    <a:bodyPr/>
                    <a:lstStyle/>
                    <a:p>
                      <a:pPr algn="l" fontAlgn="ctr"/>
                      <a:r>
                        <a:rPr lang="en-US" sz="700" u="none" strike="noStrike" dirty="0">
                          <a:effectLst/>
                        </a:rPr>
                        <a:t>1. Loan request/Next cycle request           2. Staff not visited                                                                3. Loan card not signed/not updated                                                                           4. Applied for higher loan amount, received less                                                        5. Loan Rejection/ No intimation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Fedfina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Rahul Dhondiram Bhosale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2"/>
                        </a:rPr>
                        <a:t>rahul@nocpl.in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9860288712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 dirty="0">
                          <a:effectLst/>
                        </a:rPr>
                        <a:t>AB206</a:t>
                      </a:r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917586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YBL West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Joseph Harry Francis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3"/>
                        </a:rPr>
                        <a:t>joseph@nocpl.in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8422858555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AB369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87302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DCB Kar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Rajshekhar V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4"/>
                        </a:rPr>
                        <a:t>rajshekhar@nocpl.in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9986590212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AC520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3698453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 dirty="0">
                          <a:effectLst/>
                        </a:rPr>
                        <a:t>RBL South</a:t>
                      </a:r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Ramarpandi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5"/>
                        </a:rPr>
                        <a:t>ram@nocpl.in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9597975915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AD1142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874808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Kotak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Ravikumar Dharmalingam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6"/>
                        </a:rPr>
                        <a:t>ravikumar@nocpl.in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9344463182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AD1153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47855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YBL South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Mariappan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7"/>
                        </a:rPr>
                        <a:t>mariappan@nocpl.in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9942988171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AD1338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748021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IDBI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Kumar Thangaraj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8"/>
                        </a:rPr>
                        <a:t>kumar@nocpl.in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9952890655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AE2365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8229013"/>
                  </a:ext>
                </a:extLst>
              </a:tr>
              <a:tr h="26959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DCB North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Vachharajani Rohan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9"/>
                        </a:rPr>
                        <a:t>rohan@nocpl.in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9601856282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AF4404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165462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RBL North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Sanjay Kumar Sharma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10"/>
                        </a:rPr>
                        <a:t>sanjay@nocpl.in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9795181200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AF4949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00040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ESFB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Abhisekh Samantaray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 dirty="0">
                          <a:effectLst/>
                          <a:hlinkClick r:id="rId11"/>
                        </a:rPr>
                        <a:t>abhisekh@nocpl.in</a:t>
                      </a:r>
                      <a:endParaRPr lang="en-IN" sz="7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7976584506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AF5071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319445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USFB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Ashok Kumar Verma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 dirty="0">
                          <a:effectLst/>
                          <a:hlinkClick r:id="rId12"/>
                        </a:rPr>
                        <a:t>ashokverma@nocpl.in</a:t>
                      </a:r>
                      <a:endParaRPr lang="en-IN" sz="7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7723096393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AF5475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514840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FSFB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Suresh kumar Nath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13"/>
                        </a:rPr>
                        <a:t>sureshkumar@nocpl.in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 dirty="0">
                          <a:effectLst/>
                        </a:rPr>
                        <a:t>8249156945</a:t>
                      </a:r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AF5509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356265"/>
                  </a:ext>
                </a:extLst>
              </a:tr>
              <a:tr h="26959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Northern Arc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Sunny Bhatia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14"/>
                        </a:rPr>
                        <a:t>sunny@nocpl.in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7020458647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AF5654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030153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Axis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Himangshu Barman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15"/>
                        </a:rPr>
                        <a:t>himangshu@nocpl.in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7002735562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AF5864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99949"/>
                  </a:ext>
                </a:extLst>
              </a:tr>
              <a:tr h="148946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Mapped to respective BM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ESFB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>
                          <a:effectLst/>
                        </a:rPr>
                        <a:t>Vinay Pratap Singh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sng" strike="noStrike">
                          <a:effectLst/>
                          <a:hlinkClick r:id="rId16"/>
                        </a:rPr>
                        <a:t>vinay@nocpl.in</a:t>
                      </a:r>
                      <a:endParaRPr lang="en-IN" sz="7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700" u="none" strike="noStrike">
                          <a:effectLst/>
                        </a:rPr>
                        <a:t>7318274779</a:t>
                      </a:r>
                      <a:endParaRPr lang="en-IN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700" u="none" strike="noStrike" dirty="0">
                          <a:effectLst/>
                        </a:rPr>
                        <a:t>AF6745</a:t>
                      </a:r>
                      <a:endParaRPr lang="en-IN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7" marR="7447" marT="74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101701"/>
                  </a:ext>
                </a:extLst>
              </a:tr>
            </a:tbl>
          </a:graphicData>
        </a:graphic>
      </p:graphicFrame>
      <p:sp>
        <p:nvSpPr>
          <p:cNvPr id="8" name="Subtitle 2">
            <a:extLst>
              <a:ext uri="{FF2B5EF4-FFF2-40B4-BE49-F238E27FC236}">
                <a16:creationId xmlns:a16="http://schemas.microsoft.com/office/drawing/2014/main" id="{7B4CCD63-6A7C-4BE0-A6F1-79AAE29134C0}"/>
              </a:ext>
            </a:extLst>
          </p:cNvPr>
          <p:cNvSpPr txBox="1">
            <a:spLocks/>
          </p:cNvSpPr>
          <p:nvPr/>
        </p:nvSpPr>
        <p:spPr>
          <a:xfrm>
            <a:off x="0" y="62971"/>
            <a:ext cx="6756400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Complaint</a:t>
            </a:r>
            <a:r>
              <a:rPr lang="en-IN" dirty="0"/>
              <a:t> </a:t>
            </a:r>
            <a:r>
              <a:rPr lang="en-IN" sz="1800" dirty="0"/>
              <a:t>Category and user mapping</a:t>
            </a:r>
          </a:p>
        </p:txBody>
      </p:sp>
    </p:spTree>
    <p:extLst>
      <p:ext uri="{BB962C8B-B14F-4D97-AF65-F5344CB8AC3E}">
        <p14:creationId xmlns:p14="http://schemas.microsoft.com/office/powerpoint/2010/main" val="99386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EE052ECF-4502-49D4-96BE-DEBD37ACC058}"/>
              </a:ext>
            </a:extLst>
          </p:cNvPr>
          <p:cNvSpPr txBox="1">
            <a:spLocks/>
          </p:cNvSpPr>
          <p:nvPr/>
        </p:nvSpPr>
        <p:spPr>
          <a:xfrm>
            <a:off x="-1" y="62971"/>
            <a:ext cx="10659534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Complaint Intimation-to be sent to relevant department when complaint is forwarded by GRO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4B6D95-8CCD-40F9-BDD0-E0E838B32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911703"/>
              </p:ext>
            </p:extLst>
          </p:nvPr>
        </p:nvGraphicFramePr>
        <p:xfrm>
          <a:off x="225405" y="1889410"/>
          <a:ext cx="10515600" cy="1539590"/>
        </p:xfrm>
        <a:graphic>
          <a:graphicData uri="http://schemas.openxmlformats.org/drawingml/2006/table">
            <a:tbl>
              <a:tblPr firstRow="1" firstCol="1" bandRow="1"/>
              <a:tblGrid>
                <a:gridCol w="1051560">
                  <a:extLst>
                    <a:ext uri="{9D8B030D-6E8A-4147-A177-3AD203B41FA5}">
                      <a16:colId xmlns:a16="http://schemas.microsoft.com/office/drawing/2014/main" val="35899259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08198393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06229004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45287638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09184571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47609021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50388242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62968023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37734749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021915409"/>
                    </a:ext>
                  </a:extLst>
                </a:gridCol>
              </a:tblGrid>
              <a:tr h="7697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 Id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 Mobile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 Name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 Name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Bank/FI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Branch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02503"/>
                  </a:ext>
                </a:extLst>
              </a:tr>
              <a:tr h="7697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86966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049094F-E055-467E-94AF-03C8717F7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66" y="929053"/>
            <a:ext cx="966877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Hi,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complaint has been assigned to you on the Customer Grievance Portal. Please login to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Customer Grievance Portal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and resolve the complaint.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an auto-generated email. Please do not reply. Log into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Customer Grievance Portal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submit the complaint resolution.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41D00E6-0D56-44FD-955C-EAE428BA20E2}"/>
              </a:ext>
            </a:extLst>
          </p:cNvPr>
          <p:cNvSpPr txBox="1">
            <a:spLocks/>
          </p:cNvSpPr>
          <p:nvPr/>
        </p:nvSpPr>
        <p:spPr>
          <a:xfrm>
            <a:off x="110066" y="541867"/>
            <a:ext cx="2082801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b="1" dirty="0"/>
              <a:t>Email Template:</a:t>
            </a:r>
          </a:p>
        </p:txBody>
      </p:sp>
    </p:spTree>
    <p:extLst>
      <p:ext uri="{BB962C8B-B14F-4D97-AF65-F5344CB8AC3E}">
        <p14:creationId xmlns:p14="http://schemas.microsoft.com/office/powerpoint/2010/main" val="2399975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B170433-50F0-4645-B529-507F8EA31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063682"/>
              </p:ext>
            </p:extLst>
          </p:nvPr>
        </p:nvGraphicFramePr>
        <p:xfrm>
          <a:off x="423188" y="711199"/>
          <a:ext cx="11142279" cy="5384797"/>
        </p:xfrm>
        <a:graphic>
          <a:graphicData uri="http://schemas.openxmlformats.org/drawingml/2006/table">
            <a:tbl>
              <a:tblPr firstRow="1" firstCol="1" bandRow="1"/>
              <a:tblGrid>
                <a:gridCol w="967569">
                  <a:extLst>
                    <a:ext uri="{9D8B030D-6E8A-4147-A177-3AD203B41FA5}">
                      <a16:colId xmlns:a16="http://schemas.microsoft.com/office/drawing/2014/main" val="2865688510"/>
                    </a:ext>
                  </a:extLst>
                </a:gridCol>
                <a:gridCol w="5294964">
                  <a:extLst>
                    <a:ext uri="{9D8B030D-6E8A-4147-A177-3AD203B41FA5}">
                      <a16:colId xmlns:a16="http://schemas.microsoft.com/office/drawing/2014/main" val="2957633353"/>
                    </a:ext>
                  </a:extLst>
                </a:gridCol>
                <a:gridCol w="4879746">
                  <a:extLst>
                    <a:ext uri="{9D8B030D-6E8A-4147-A177-3AD203B41FA5}">
                      <a16:colId xmlns:a16="http://schemas.microsoft.com/office/drawing/2014/main" val="1007283801"/>
                    </a:ext>
                  </a:extLst>
                </a:gridCol>
              </a:tblGrid>
              <a:tr h="268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Language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Complaint Cretaion</a:t>
                      </a:r>
                      <a:endParaRPr lang="en-US" sz="9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Complaint Resolved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95273"/>
                  </a:ext>
                </a:extLst>
              </a:tr>
              <a:tr h="58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Hindi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संदर्भ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संख्या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साथ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आपकी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शिकायत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प्राप्त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हुई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है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यदि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दिनों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में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हल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नहीं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हुआ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तो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कृपया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टोल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फ्री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नंबर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संपर्क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करें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संदर्भ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संख्या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साथ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आपकी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शिकायत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प्राप्त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हुई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है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यदि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दिनों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में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हल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नहीं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हुआ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तो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कृपया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टोल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फ्री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नंबर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संपर्क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करें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487143"/>
                  </a:ext>
                </a:extLst>
              </a:tr>
              <a:tr h="58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Marathi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संदर्भ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क्रमांक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सह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तुमची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तक्रार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रोजी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प्राप्त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झाली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आहे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दिवसांत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निराकरण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झाल्यास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कृपया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टोल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फ्री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क्रमांक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1800 890 2919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संपर्क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साधा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संदर्भ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क्रमांक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सह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तुमची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तक्रार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रोजी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प्राप्त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झाली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आहे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दिवसांत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निराकरण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झाल्यास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कृपया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टोल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फ्री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क्रमांक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1800 890 2919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संपर्क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साधा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5582855"/>
                  </a:ext>
                </a:extLst>
              </a:tr>
              <a:tr h="58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Oria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ରେଫରେନ୍ସ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ନଂ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ସହିତ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ଆପଣଙ୍କର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ରେ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ଗ୍ରହଣ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କରାଯାଇଛି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|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ଯଦି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ଦିନରେ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ସମାଧାନ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ନହୁଏ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ଦୟାକରି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ଟୋଲ୍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ଫ୍ରି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ସହିତ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ଯୋଗାଯୋଗ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କରନ୍ତୁ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ରେଫରେନ୍ସ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ନଂ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ସହିତ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ଆପଣଙ୍କର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ରେ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ଗ୍ରହଣ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କରାଯାଇଛି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|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ଯଦି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ଦିନରେ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ସମାଧାନ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ନହୁଏ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ଦୟାକରି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ଟୋଲ୍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ଫ୍ରି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ସହିତ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ଯୋଗାଯୋଗ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କରନ୍ତୁ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130019"/>
                  </a:ext>
                </a:extLst>
              </a:tr>
              <a:tr h="730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Malayalam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റഫറൻസ്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നമ്പ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ർ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പ്രകാരമുള്ള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പരാതി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ന്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കിട്ടിയിട്ടുണ്ട്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ദിവസത്തിനുള്ളി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ൽ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പരിഹരിക്കപ്പെട്ടില്ലെങ്കി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ൽ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ബന്ധപ്പെടുക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റഫറൻസ്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നമ്പ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ർ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പ്രകാരമുള്ള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പരാതി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ന്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കിട്ടിയിട്ടുണ്ട്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ദിവസത്തിനുള്ളി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ൽ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പരിഹരിക്കപ്പെട്ടില്ലെങ്കി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ൽ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ബന്ധപ്പെടുക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9889628"/>
                  </a:ext>
                </a:extLst>
              </a:tr>
              <a:tr h="730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Kannada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ನಿಮ್ಮ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ಉಲ್ಲೇಖ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ಸಂಖ್ಯೆ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ರೊಂದಿಗಿನ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ನಿಮ್ಮ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ದೂರನ್ನು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ಭಾನುವಾರ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ರಂದು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ಸ್ವೀಕರಿಸಲಾಗಿದೆ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ದಿನಗಳಲ್ಲಿ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ಪರಿಹರಿಸದಿದ್ದರೆ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ಟೋಲ್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ಫ್ರೀ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ಸಂಖ್ಯೆಗೆ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ಕರೆ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ಮಾಡಿ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ನಿಮ್ಮ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ಉಲ್ಲೇಖ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ಸಂಖ್ಯೆ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ರೊಂದಿಗಿನ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ನಿಮ್ಮ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ದೂರನ್ನು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ಭಾನುವಾರ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ರಂದು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ಸ್ವೀಕರಿಸಲಾಗಿದೆ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ದಿನಗಳಲ್ಲಿ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ಪರಿಹರಿಸದಿದ್ದರೆ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ಟೋಲ್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ಫ್ರೀ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ಸಂಖ್ಯೆಗೆ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ಕರೆ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ಮಾಡಿ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825481"/>
                  </a:ext>
                </a:extLst>
              </a:tr>
              <a:tr h="730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Tamil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குறிப்பு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எண்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உடன்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உங்கள்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புகார்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எண்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பெறப்பட்டுள்ளது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நாட்களில்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தீர்க்கப்படாவிட்டால்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கட்டணமில்லா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எண்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குறிப்பு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எண்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உடன்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உங்கள்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புகார்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எண்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2020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பெறப்பட்டுள்ளது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நாட்களில்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தீர்க்கப்படாவிட்டால்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கட்டணமில்லா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எண்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077054"/>
                  </a:ext>
                </a:extLst>
              </a:tr>
              <a:tr h="58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Assami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আমি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আপোনাৰ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অভিযোগ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no. %COMPL_ID%, %COMPL_DATE%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তাৰিখ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পাইছোঁ।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যদি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দিনৰ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ভিতৰত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সমাধান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নেপাই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তেন্তে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আমাৰ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Toll-free No: 1800-890-2919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ত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যোগাযোগ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কৰক।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আমি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আপোনাৰ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অভিযোগ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no. %COMPL_ID%,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তাৰিখ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পাইছোঁ।যদি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দিনৰ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ভিতৰত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সমাধান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নেপাই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তেন্তে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আমাৰ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Toll-free No: 1800-890-2919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যোগাযোগ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কৰক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।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488290"/>
                  </a:ext>
                </a:extLst>
              </a:tr>
              <a:tr h="58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Gujarati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સંદર્ભ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નંબર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સાથેની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તમારી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ફરિયાદ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રોજ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પ્રાપ્ત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થઈ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છે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જો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દિવસમાં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ઉકેલાય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નહીં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તો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કૃપા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કરીને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ટોલ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ફ્રી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નંબર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1800-890-2919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પર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સંપર્ક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કરો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સંદર્ભ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નંબર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%COMPL_ID%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સાથેની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તમારી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ફરિયાદ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%COMPL_DATE%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રોજ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પ્રાપ્ત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થઈ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છે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જો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દિવસમાં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ઉકેલાય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નહીં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તો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કૃપા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કરીને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ટોલ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ફ્રી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નંબર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:1800-890-2919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પર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સંપર્ક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effectLst/>
                          <a:latin typeface="Nirmala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કરો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97" marR="3579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941423"/>
                  </a:ext>
                </a:extLst>
              </a:tr>
            </a:tbl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36037F1D-D280-4ACE-8066-0BB0F56991B9}"/>
              </a:ext>
            </a:extLst>
          </p:cNvPr>
          <p:cNvSpPr txBox="1">
            <a:spLocks/>
          </p:cNvSpPr>
          <p:nvPr/>
        </p:nvSpPr>
        <p:spPr>
          <a:xfrm>
            <a:off x="-1" y="62971"/>
            <a:ext cx="10659534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SMS intimation to members:</a:t>
            </a:r>
          </a:p>
        </p:txBody>
      </p:sp>
    </p:spTree>
    <p:extLst>
      <p:ext uri="{BB962C8B-B14F-4D97-AF65-F5344CB8AC3E}">
        <p14:creationId xmlns:p14="http://schemas.microsoft.com/office/powerpoint/2010/main" val="1971608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EF924F-560F-477A-9973-36EE064BF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581774"/>
              </p:ext>
            </p:extLst>
          </p:nvPr>
        </p:nvGraphicFramePr>
        <p:xfrm>
          <a:off x="3657600" y="574051"/>
          <a:ext cx="8339196" cy="3161386"/>
        </p:xfrm>
        <a:graphic>
          <a:graphicData uri="http://schemas.openxmlformats.org/drawingml/2006/table">
            <a:tbl>
              <a:tblPr firstRow="1" firstCol="1" bandRow="1"/>
              <a:tblGrid>
                <a:gridCol w="781636">
                  <a:extLst>
                    <a:ext uri="{9D8B030D-6E8A-4147-A177-3AD203B41FA5}">
                      <a16:colId xmlns:a16="http://schemas.microsoft.com/office/drawing/2014/main" val="2973221448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959256857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2384162580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651475393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866158557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433944186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182912932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1690309231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71180922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579559105"/>
                    </a:ext>
                  </a:extLst>
                </a:gridCol>
                <a:gridCol w="755756">
                  <a:extLst>
                    <a:ext uri="{9D8B030D-6E8A-4147-A177-3AD203B41FA5}">
                      <a16:colId xmlns:a16="http://schemas.microsoft.com/office/drawing/2014/main" val="3530404902"/>
                    </a:ext>
                  </a:extLst>
                </a:gridCol>
              </a:tblGrid>
              <a:tr h="2416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Complaint Date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 Name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Center Name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Complaint Category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Branch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Forwarded To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First Name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Last Name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Pending Days</a:t>
                      </a: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886741"/>
                  </a:ext>
                </a:extLst>
              </a:tr>
              <a:tr h="305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35524"/>
                  </a:ext>
                </a:extLst>
              </a:tr>
              <a:tr h="503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499296"/>
                  </a:ext>
                </a:extLst>
              </a:tr>
              <a:tr h="2073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794264"/>
                  </a:ext>
                </a:extLst>
              </a:tr>
              <a:tr h="503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766916"/>
                  </a:ext>
                </a:extLst>
              </a:tr>
              <a:tr h="404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246051"/>
                  </a:ext>
                </a:extLst>
              </a:tr>
              <a:tr h="305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606998"/>
                  </a:ext>
                </a:extLst>
              </a:tr>
              <a:tr h="305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9597425"/>
                  </a:ext>
                </a:extLst>
              </a:tr>
              <a:tr h="305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25" marR="7325" marT="7325" marB="73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0892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096B3EA-3697-4C7D-9900-859AC770C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149624"/>
              </p:ext>
            </p:extLst>
          </p:nvPr>
        </p:nvGraphicFramePr>
        <p:xfrm>
          <a:off x="838200" y="4267151"/>
          <a:ext cx="10515600" cy="933450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140547584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460303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8155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4144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resolved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606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forwarded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325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46092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00DF48-1C6D-4287-9B89-C46693441870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907949"/>
          <a:ext cx="10515600" cy="186690"/>
        </p:xfrm>
        <a:graphic>
          <a:graphicData uri="http://schemas.openxmlformats.org/drawingml/2006/table">
            <a:tbl>
              <a:tblPr firstRow="1" firstCol="1" bandRow="1"/>
              <a:tblGrid>
                <a:gridCol w="10515600">
                  <a:extLst>
                    <a:ext uri="{9D8B030D-6E8A-4147-A177-3AD203B41FA5}">
                      <a16:colId xmlns:a16="http://schemas.microsoft.com/office/drawing/2014/main" val="178803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573314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E8E4EA42-2FFD-4C68-8548-D290D22CE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04" y="432661"/>
            <a:ext cx="3299301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Dear All,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find below details-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Highlights: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0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Calls are pending more than 7 days.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Calls logged on Today :0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Open Calls :8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Pending  Call Details 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(New, Forwarded and Resolved) Call Summary 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Bank wise Total (Open &amp; Resolved) Call Summary 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Category wise Total (Open &amp; Resolved) Call Summary 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8E8F10E-E955-45CF-8C9F-2673F4FC3FEC}"/>
              </a:ext>
            </a:extLst>
          </p:cNvPr>
          <p:cNvSpPr txBox="1">
            <a:spLocks/>
          </p:cNvSpPr>
          <p:nvPr/>
        </p:nvSpPr>
        <p:spPr>
          <a:xfrm>
            <a:off x="-1" y="62971"/>
            <a:ext cx="10659534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Report: Daily report to be sent to all teams for all open complaints:</a:t>
            </a:r>
          </a:p>
        </p:txBody>
      </p:sp>
    </p:spTree>
    <p:extLst>
      <p:ext uri="{BB962C8B-B14F-4D97-AF65-F5344CB8AC3E}">
        <p14:creationId xmlns:p14="http://schemas.microsoft.com/office/powerpoint/2010/main" val="4008382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39EC7383-2867-48E6-9E37-99664F6D37F5}"/>
              </a:ext>
            </a:extLst>
          </p:cNvPr>
          <p:cNvSpPr txBox="1">
            <a:spLocks/>
          </p:cNvSpPr>
          <p:nvPr/>
        </p:nvSpPr>
        <p:spPr>
          <a:xfrm>
            <a:off x="-1" y="62971"/>
            <a:ext cx="10659534" cy="3434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sz="1800" dirty="0"/>
              <a:t>Report: Daily report to be sent to all teams for all open complaints: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5C7375B-E7F6-4439-94E0-AECBD2F08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508470"/>
              </p:ext>
            </p:extLst>
          </p:nvPr>
        </p:nvGraphicFramePr>
        <p:xfrm>
          <a:off x="1890821" y="2859548"/>
          <a:ext cx="8272974" cy="3794678"/>
        </p:xfrm>
        <a:graphic>
          <a:graphicData uri="http://schemas.openxmlformats.org/drawingml/2006/table">
            <a:tbl>
              <a:tblPr firstRow="1" firstCol="1" bandRow="1"/>
              <a:tblGrid>
                <a:gridCol w="4136487">
                  <a:extLst>
                    <a:ext uri="{9D8B030D-6E8A-4147-A177-3AD203B41FA5}">
                      <a16:colId xmlns:a16="http://schemas.microsoft.com/office/drawing/2014/main" val="1020301705"/>
                    </a:ext>
                  </a:extLst>
                </a:gridCol>
                <a:gridCol w="4136487">
                  <a:extLst>
                    <a:ext uri="{9D8B030D-6E8A-4147-A177-3AD203B41FA5}">
                      <a16:colId xmlns:a16="http://schemas.microsoft.com/office/drawing/2014/main" val="1021710403"/>
                    </a:ext>
                  </a:extLst>
                </a:gridCol>
              </a:tblGrid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Category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934841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Insurance Settlement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207682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 Queries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862805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Requests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939879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Dispute on Credit Information Data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05342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Ring Leader Issue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18713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Complaint on Recovery Practice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362927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 Related/Excess Charges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350511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Complaints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671159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Ghost Loan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491583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 Transaction Related Complaint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7124409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Forced/Mis-selling of Third Party Product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558672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Complaints against Employee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940934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Staff behavioral complaints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180236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Loan card related complaints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505210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Savings account amount related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53996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 receipt not received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498289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Loan not closed in system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282115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Loan request/Next cycle request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230927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Bureau related complaints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3733582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Loan card not signed/not updated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761427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Loan Rejection/ No intimation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324956"/>
                  </a:ext>
                </a:extLst>
              </a:tr>
              <a:tr h="1649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Staff not visited</a:t>
                      </a: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24" marR="8924" marT="8924" marB="89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91853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F0809C5-D7C2-45BE-BFD4-3923D0B1A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811959"/>
              </p:ext>
            </p:extLst>
          </p:nvPr>
        </p:nvGraphicFramePr>
        <p:xfrm>
          <a:off x="769508" y="528437"/>
          <a:ext cx="10515600" cy="2228850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157925427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50016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Bank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739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YBL South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053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FEDFINA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9024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IDBI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5099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RBL South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8123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DCB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206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564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KMBL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341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USFB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175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ESFB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2339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FSFB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50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AXIS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008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YBL West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982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445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1856</Words>
  <Application>Microsoft Office PowerPoint</Application>
  <PresentationFormat>Widescreen</PresentationFormat>
  <Paragraphs>457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Nirmala UI</vt:lpstr>
      <vt:lpstr>Times New Roman</vt:lpstr>
      <vt:lpstr>Office Theme</vt:lpstr>
      <vt:lpstr>Customer Grievance Portal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Grievance Portal</dc:title>
  <dc:creator>Krutika Rao</dc:creator>
  <cp:lastModifiedBy>Rajkumar R</cp:lastModifiedBy>
  <cp:revision>2</cp:revision>
  <dcterms:created xsi:type="dcterms:W3CDTF">2021-11-26T12:02:13Z</dcterms:created>
  <dcterms:modified xsi:type="dcterms:W3CDTF">2021-11-26T12:35:00Z</dcterms:modified>
</cp:coreProperties>
</file>