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1.xml" ContentType="application/vnd.openxmlformats-officedocument.presentationml.comment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omments/comment2.xml" ContentType="application/vnd.openxmlformats-officedocument.presentationml.comment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5" r:id="rId4"/>
    <p:sldId id="284" r:id="rId5"/>
    <p:sldId id="283" r:id="rId6"/>
    <p:sldId id="296" r:id="rId7"/>
    <p:sldId id="257" r:id="rId8"/>
    <p:sldId id="258" r:id="rId9"/>
    <p:sldId id="260" r:id="rId10"/>
    <p:sldId id="273" r:id="rId11"/>
    <p:sldId id="282" r:id="rId12"/>
    <p:sldId id="300" r:id="rId13"/>
    <p:sldId id="265" r:id="rId14"/>
    <p:sldId id="259" r:id="rId15"/>
    <p:sldId id="276" r:id="rId16"/>
    <p:sldId id="263" r:id="rId17"/>
    <p:sldId id="269" r:id="rId18"/>
    <p:sldId id="297" r:id="rId19"/>
    <p:sldId id="277" r:id="rId20"/>
    <p:sldId id="270" r:id="rId21"/>
    <p:sldId id="281" r:id="rId22"/>
    <p:sldId id="289" r:id="rId23"/>
    <p:sldId id="292" r:id="rId24"/>
    <p:sldId id="299" r:id="rId25"/>
    <p:sldId id="293" r:id="rId26"/>
    <p:sldId id="301" r:id="rId27"/>
    <p:sldId id="302" r:id="rId28"/>
    <p:sldId id="303" r:id="rId29"/>
    <p:sldId id="294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utika Rao" initials="KR" lastIdx="8" clrIdx="0">
    <p:extLst>
      <p:ext uri="{19B8F6BF-5375-455C-9EA6-DF929625EA0E}">
        <p15:presenceInfo xmlns:p15="http://schemas.microsoft.com/office/powerpoint/2012/main" userId="ed2a92d11143d4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4A8"/>
    <a:srgbClr val="005792"/>
    <a:srgbClr val="2795B7"/>
    <a:srgbClr val="FED1A0"/>
    <a:srgbClr val="FEC78A"/>
    <a:srgbClr val="72C18D"/>
    <a:srgbClr val="27B373"/>
    <a:srgbClr val="E7EEF5"/>
    <a:srgbClr val="FD9727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Deviation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F-4C92-B90A-4FFE20F1FD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6BF-4C92-B90A-4FFE20F1FD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6BF-4C92-B90A-4FFE20F1F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40A4A8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0A4A8"/>
              </a:solidFill>
              <a:ln>
                <a:solidFill>
                  <a:srgbClr val="2795B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E1-4102-8F53-03A1E17FE774}"/>
              </c:ext>
            </c:extLst>
          </c:dPt>
          <c:cat>
            <c:strRef>
              <c:f>Sheet1!$A$2:$A$5</c:f>
              <c:strCache>
                <c:ptCount val="4"/>
                <c:pt idx="0">
                  <c:v>AH Name</c:v>
                </c:pt>
                <c:pt idx="1">
                  <c:v>AH Name</c:v>
                </c:pt>
                <c:pt idx="2">
                  <c:v>AH Name</c:v>
                </c:pt>
                <c:pt idx="3">
                  <c:v>AH Name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E1-4102-8F53-03A1E17FE7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AH Name</c:v>
                </c:pt>
                <c:pt idx="1">
                  <c:v>AH Name</c:v>
                </c:pt>
                <c:pt idx="2">
                  <c:v>AH Name</c:v>
                </c:pt>
                <c:pt idx="3">
                  <c:v>AH Name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7EE1-4102-8F53-03A1E17FE7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AH Name</c:v>
                </c:pt>
                <c:pt idx="1">
                  <c:v>AH Name</c:v>
                </c:pt>
                <c:pt idx="2">
                  <c:v>AH Name</c:v>
                </c:pt>
                <c:pt idx="3">
                  <c:v>AH Name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7EE1-4102-8F53-03A1E17FE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2795B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86-4F5D-9FFE-4B0E88020C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D86-4F5D-9FFE-4B0E88020C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D86-4F5D-9FFE-4B0E88020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AM Name</c:v>
                </c:pt>
                <c:pt idx="1">
                  <c:v>AM Name</c:v>
                </c:pt>
                <c:pt idx="2">
                  <c:v>AM Name</c:v>
                </c:pt>
                <c:pt idx="3">
                  <c:v>AM Name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8-49A3-B939-1546AF6C16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AM Name</c:v>
                </c:pt>
                <c:pt idx="1">
                  <c:v>AM Name</c:v>
                </c:pt>
                <c:pt idx="2">
                  <c:v>AM Name</c:v>
                </c:pt>
                <c:pt idx="3">
                  <c:v>AM Name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728-49A3-B939-1546AF6C16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AM Name</c:v>
                </c:pt>
                <c:pt idx="1">
                  <c:v>AM Name</c:v>
                </c:pt>
                <c:pt idx="2">
                  <c:v>AM Name</c:v>
                </c:pt>
                <c:pt idx="3">
                  <c:v>AM Name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728-49A3-B939-1546AF6C1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2795B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A-472E-8AEC-6C482F446E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4A9A-472E-8AEC-6C482F446E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A9A-472E-8AEC-6C482F446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Open </c:v>
                </c:pt>
                <c:pt idx="1">
                  <c:v>Closed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2-4377-8210-BA8E983BE4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Open </c:v>
                </c:pt>
                <c:pt idx="1">
                  <c:v>Closed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40E2-4377-8210-BA8E983BE4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Open </c:v>
                </c:pt>
                <c:pt idx="1">
                  <c:v>Closed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0E2-4377-8210-BA8E983BE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9484832"/>
        <c:axId val="1719488160"/>
      </c:barChart>
      <c:catAx>
        <c:axId val="17194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488160"/>
        <c:crosses val="autoZero"/>
        <c:auto val="1"/>
        <c:lblAlgn val="ctr"/>
        <c:lblOffset val="100"/>
        <c:noMultiLvlLbl val="0"/>
      </c:catAx>
      <c:valAx>
        <c:axId val="17194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48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3"/>
                <c:pt idx="0">
                  <c:v>Observation 2</c:v>
                </c:pt>
                <c:pt idx="1">
                  <c:v>Observation 3</c:v>
                </c:pt>
                <c:pt idx="2">
                  <c:v>Observation 4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0-4F4E-9ED9-66E14C320C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3"/>
                <c:pt idx="0">
                  <c:v>Observation 2</c:v>
                </c:pt>
                <c:pt idx="1">
                  <c:v>Observation 3</c:v>
                </c:pt>
                <c:pt idx="2">
                  <c:v>Observation 4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CE0-4F4E-9ED9-66E14C320C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3"/>
                <c:pt idx="0">
                  <c:v>Observation 2</c:v>
                </c:pt>
                <c:pt idx="1">
                  <c:v>Observation 3</c:v>
                </c:pt>
                <c:pt idx="2">
                  <c:v>Observation 4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CE0-4F4E-9ED9-66E14C320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Name</c:v>
                </c:pt>
                <c:pt idx="1">
                  <c:v>Branch Name</c:v>
                </c:pt>
                <c:pt idx="2">
                  <c:v>Branch Name</c:v>
                </c:pt>
                <c:pt idx="3">
                  <c:v>Branch Name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1-4B5C-99DC-B783E5CDC5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Name</c:v>
                </c:pt>
                <c:pt idx="1">
                  <c:v>Branch Name</c:v>
                </c:pt>
                <c:pt idx="2">
                  <c:v>Branch Name</c:v>
                </c:pt>
                <c:pt idx="3">
                  <c:v>Branch Name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021-4B5C-99DC-B783E5CDC5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Name</c:v>
                </c:pt>
                <c:pt idx="1">
                  <c:v>Branch Name</c:v>
                </c:pt>
                <c:pt idx="2">
                  <c:v>Branch Name</c:v>
                </c:pt>
                <c:pt idx="3">
                  <c:v>Branch Name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021-4B5C-99DC-B783E5CDC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40A4A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90-4EB2-AD66-9225F9B8E7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4090-4EB2-AD66-9225F9B8E7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090-4EB2-AD66-9225F9B8E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2795B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6-4D4E-89C7-80CB2ED9F1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556-4D4E-89C7-80CB2ED9F1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556-4D4E-89C7-80CB2ED9F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AM Name, Area</c:v>
                </c:pt>
                <c:pt idx="1">
                  <c:v>AM Name, Area</c:v>
                </c:pt>
                <c:pt idx="2">
                  <c:v>AM Name, Area</c:v>
                </c:pt>
                <c:pt idx="3">
                  <c:v>AM Name, Area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B-4A26-95D7-B8FF661A25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AM Name, Area</c:v>
                </c:pt>
                <c:pt idx="1">
                  <c:v>AM Name, Area</c:v>
                </c:pt>
                <c:pt idx="2">
                  <c:v>AM Name, Area</c:v>
                </c:pt>
                <c:pt idx="3">
                  <c:v>AM Name, Area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02EB-4A26-95D7-B8FF661A25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AM Name, Area</c:v>
                </c:pt>
                <c:pt idx="1">
                  <c:v>AM Name, Area</c:v>
                </c:pt>
                <c:pt idx="2">
                  <c:v>AM Name, Area</c:v>
                </c:pt>
                <c:pt idx="3">
                  <c:v>AM Name, Area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2EB-4A26-95D7-B8FF661A2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Name</c:v>
                </c:pt>
                <c:pt idx="1">
                  <c:v>Branch Name</c:v>
                </c:pt>
                <c:pt idx="2">
                  <c:v>Branch Name</c:v>
                </c:pt>
                <c:pt idx="3">
                  <c:v>Branch Name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5-4E09-A6A8-9A3A6D7492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Name</c:v>
                </c:pt>
                <c:pt idx="1">
                  <c:v>Branch Name</c:v>
                </c:pt>
                <c:pt idx="2">
                  <c:v>Branch Name</c:v>
                </c:pt>
                <c:pt idx="3">
                  <c:v>Branch Name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C7A5-4E09-A6A8-9A3A6D7492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Name</c:v>
                </c:pt>
                <c:pt idx="1">
                  <c:v>Branch Name</c:v>
                </c:pt>
                <c:pt idx="2">
                  <c:v>Branch Name</c:v>
                </c:pt>
                <c:pt idx="3">
                  <c:v>Branch Name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7A5-4E09-A6A8-9A3A6D749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Open </c:v>
                </c:pt>
                <c:pt idx="1">
                  <c:v>Closed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8-4710-A988-5218EF93DB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Open </c:v>
                </c:pt>
                <c:pt idx="1">
                  <c:v>Closed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D28-4710-A988-5218EF93DB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Open </c:v>
                </c:pt>
                <c:pt idx="1">
                  <c:v>Closed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D28-4710-A988-5218EF93D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9484832"/>
        <c:axId val="1719488160"/>
      </c:barChart>
      <c:catAx>
        <c:axId val="17194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488160"/>
        <c:crosses val="autoZero"/>
        <c:auto val="1"/>
        <c:lblAlgn val="ctr"/>
        <c:lblOffset val="100"/>
        <c:noMultiLvlLbl val="0"/>
      </c:catAx>
      <c:valAx>
        <c:axId val="17194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48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Deviation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F-4C92-B90A-4FFE20F1FD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6BF-4C92-B90A-4FFE20F1FD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Branch A</c:v>
                </c:pt>
                <c:pt idx="1">
                  <c:v>Branch B</c:v>
                </c:pt>
                <c:pt idx="2">
                  <c:v>Branch C</c:v>
                </c:pt>
                <c:pt idx="3">
                  <c:v>Branch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6BF-4C92-B90A-4FFE20F1F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Open </c:v>
                </c:pt>
                <c:pt idx="1">
                  <c:v>Closed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B-405E-B0E6-A7DFF5DACD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Open </c:v>
                </c:pt>
                <c:pt idx="1">
                  <c:v>Closed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8CB-405E-B0E6-A7DFF5DACD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Open </c:v>
                </c:pt>
                <c:pt idx="1">
                  <c:v>Closed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8CB-405E-B0E6-A7DFF5DAC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9484832"/>
        <c:axId val="1719488160"/>
      </c:barChart>
      <c:catAx>
        <c:axId val="17194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488160"/>
        <c:crosses val="autoZero"/>
        <c:auto val="1"/>
        <c:lblAlgn val="ctr"/>
        <c:lblOffset val="100"/>
        <c:noMultiLvlLbl val="0"/>
      </c:catAx>
      <c:valAx>
        <c:axId val="17194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48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36059922480642"/>
          <c:y val="0.10103199810664444"/>
          <c:w val="0.41247614859774001"/>
          <c:h val="0.749271595092390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AM Name, Area</c:v>
                </c:pt>
                <c:pt idx="1">
                  <c:v>AM Name, Area</c:v>
                </c:pt>
                <c:pt idx="2">
                  <c:v>AM Name, Area</c:v>
                </c:pt>
                <c:pt idx="3">
                  <c:v>AM Name, Area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B-4BE5-84A0-C4F4E2A42F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AM Name, Area</c:v>
                </c:pt>
                <c:pt idx="1">
                  <c:v>AM Name, Area</c:v>
                </c:pt>
                <c:pt idx="2">
                  <c:v>AM Name, Area</c:v>
                </c:pt>
                <c:pt idx="3">
                  <c:v>AM Name, Area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0EB-4BE5-84A0-C4F4E2A42F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AM Name, Area</c:v>
                </c:pt>
                <c:pt idx="1">
                  <c:v>AM Name, Area</c:v>
                </c:pt>
                <c:pt idx="2">
                  <c:v>AM Name, Area</c:v>
                </c:pt>
                <c:pt idx="3">
                  <c:v>AM Name, Area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0EB-4BE5-84A0-C4F4E2A42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12448"/>
        <c:axId val="1152708704"/>
      </c:barChart>
      <c:catAx>
        <c:axId val="11527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08704"/>
        <c:crosses val="autoZero"/>
        <c:auto val="1"/>
        <c:lblAlgn val="ctr"/>
        <c:lblOffset val="100"/>
        <c:noMultiLvlLbl val="0"/>
      </c:catAx>
      <c:valAx>
        <c:axId val="11527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9T00:25:29.384" idx="1">
    <p:pos x="10" y="10"/>
    <p:text>1) SCV Deviation- we wil start with BC / Drill Down to State, Area Branch</p:text>
    <p:extLst>
      <p:ext uri="{C676402C-5697-4E1C-873F-D02D1690AC5C}">
        <p15:threadingInfo xmlns:p15="http://schemas.microsoft.com/office/powerpoint/2012/main" timeZoneBias="-330"/>
      </p:ext>
    </p:extLst>
  </p:cm>
  <p:cm authorId="1" dt="2021-07-09T00:26:51.541" idx="2">
    <p:pos x="146" y="146"/>
    <p:text>SCV- High Risk- BC, State, Area, Branch, Group</p:text>
    <p:extLst>
      <p:ext uri="{C676402C-5697-4E1C-873F-D02D1690AC5C}">
        <p15:threadingInfo xmlns:p15="http://schemas.microsoft.com/office/powerpoint/2012/main" timeZoneBias="-330"/>
      </p:ext>
    </p:extLst>
  </p:cm>
  <p:cm authorId="1" dt="2021-07-09T00:27:36.381" idx="3">
    <p:pos x="282" y="282"/>
    <p:text>Lowest SCV -Can we show branch name for</p:text>
    <p:extLst>
      <p:ext uri="{C676402C-5697-4E1C-873F-D02D1690AC5C}">
        <p15:threadingInfo xmlns:p15="http://schemas.microsoft.com/office/powerpoint/2012/main" timeZoneBias="-330"/>
      </p:ext>
    </p:extLst>
  </p:cm>
  <p:cm authorId="1" dt="2021-07-09T00:30:35.320" idx="6">
    <p:pos x="418" y="418"/>
    <p:text>Highest Branch Audit Pending- open cases to be considered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9T00:28:40.498" idx="4">
    <p:pos x="10" y="10"/>
    <p:text>1) SCV Deviation- we wil start with Zone/ BC / Drill Down to State, Area Branch</p:text>
    <p:extLst>
      <p:ext uri="{C676402C-5697-4E1C-873F-D02D1690AC5C}">
        <p15:threadingInfo xmlns:p15="http://schemas.microsoft.com/office/powerpoint/2012/main" timeZoneBias="-330"/>
      </p:ext>
    </p:extLst>
  </p:cm>
  <p:cm authorId="1" dt="2021-07-09T00:28:55.905" idx="5">
    <p:pos x="146" y="146"/>
    <p:text>SCV High Risk: 1) SCV Deviation- we will start with Zone/ BC / Drill Down to State, Area Branch, Group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9T00:28:40.498" idx="7">
    <p:pos x="10" y="10"/>
    <p:text>1) SCV Deviation- we wil start with Zone/ BC / Drill Down to State, Area Branch</p:text>
    <p:extLst>
      <p:ext uri="{C676402C-5697-4E1C-873F-D02D1690AC5C}">
        <p15:threadingInfo xmlns:p15="http://schemas.microsoft.com/office/powerpoint/2012/main" timeZoneBias="-330"/>
      </p:ext>
    </p:extLst>
  </p:cm>
  <p:cm authorId="1" dt="2021-07-09T00:28:55.905" idx="8">
    <p:pos x="146" y="146"/>
    <p:text>SCV High Risk: 1) SCV Deviation- we will start with Zone/ BC / Drill Down to State, Area Branch, Group</p:text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43E1-9DC3-4900-B85C-6BEFB9D8C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55885-9C2B-4FAB-A8E1-5458017F7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1FC23-3CA4-434A-B2F3-18D336CE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ECDFC-BF85-4E58-B746-31899887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22F52-4071-46A5-9134-C6982ECE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126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194B-7876-484C-BD96-62B4708E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E04D0-2AB2-4A57-A67C-04E60842E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F2E5A-F58C-4CE6-BE8D-F6DD2323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F0A90-CCD4-4F29-9FC1-DD39E544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1C08A-2264-439A-8B2B-C529CE43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142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33415-D65F-4E6B-A6D6-937B78BA0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396E0-A4B2-4395-BC2B-32F0CAD65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1767E-770A-4FB0-A292-FA469827F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78F4F-8484-43C4-BDB3-94AC6DB3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57643-C3B9-430A-8B4A-1DA3E8CF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83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412F-EDEA-410E-872E-AA073842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7B2E-8665-42C0-85AD-7069A1A07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399D-4268-4A70-8ED3-5DE06337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8F1A2-9887-42B4-B890-A4143688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CD602-2A77-4E22-9F36-9075C9F8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00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1B52-D542-41F9-A658-F209325F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A4FD9-A525-438E-AA41-2DC05260A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2776B-CD74-4149-8DFF-8824D24C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5795-76F5-467D-BECB-5AE00DF7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A4F2D-5EB7-4AA3-B38F-980043EF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60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737F-2507-4FD6-831F-B902F82B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A4DF0-80AF-4AA1-ACA4-E85E1AA06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744D8-9D5D-4854-A79A-445DD5793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1F2E1-F003-4C90-B72C-BCE6881D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43A2B-FF5C-4BC8-8F40-41747C39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6040E-459D-407F-B387-6C3E17F8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46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BC69-894E-47F1-A6F8-D43432AA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8E441-5DE7-4F5C-B5D9-F55A70B9C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21D06-3ABC-4F8A-BFE5-86DEAFB26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3E302-FA94-4C40-8806-418E1D336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E1299-F391-43AC-9752-6D2753B45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2FB9B-0A38-4E28-9364-E60D5295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57F31-BF71-4830-B988-ED579C4A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A7888-B85D-4B96-8C73-CD0AA540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619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97C6-1C4C-4EC4-ABD7-2A244D83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D3E1E-8032-4687-840E-66A82189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E886B-7DD0-4419-8A3D-234F41E4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571B8-4AA7-4F86-A1E3-F7D798A4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671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BEB08-614C-4D0F-B7B9-A812DBCE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0FFBC-BB57-48F1-B684-F3FEF0DB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52460-DAF4-423C-9A59-BF803E35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211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FB51-8C40-4468-AE0C-1078DD5E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7F209-62EF-4F99-B172-8C4296BE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E4070-CE46-4051-8E52-D9710963A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45AFF-9516-4382-A210-6472CCDD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12B28-A4FB-4338-8C36-C6B12B6E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04F85-004A-45A9-ACF9-CCA8920B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345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ACBC-9C70-4FC5-BEBB-2D61D0F9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FB1BB-EA3E-49DD-A56D-C6AF2409D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7FDDB-08D4-4688-B024-C1C250C8C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30F7D-41A3-4002-A558-D733592E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36BE3-F730-449B-97C8-17649A77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7B2BF-F651-40F6-BC32-EAF56165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32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07177-05F3-4ED5-B838-DE8A1137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FD4CA-6B40-4457-AFA1-0F3DC0D4B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CB7A-DAE9-4CE9-9147-983B9B115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847A-2C01-4BCA-AD89-290083784709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F0CC7-9D70-4752-9C9C-D750A38D9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65C8C-F9EC-4CED-9E94-C1F8C74F2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DFA7-1551-45EB-ACEF-8485DD3749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16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407001"/>
          </a:xfrm>
        </p:spPr>
        <p:txBody>
          <a:bodyPr/>
          <a:lstStyle/>
          <a:p>
            <a:r>
              <a:rPr lang="en-US" sz="1800" dirty="0">
                <a:latin typeface="Lato" panose="020F0502020204030203" pitchFamily="34" charset="0"/>
              </a:rPr>
              <a:t>Mobile Application</a:t>
            </a:r>
            <a:endParaRPr lang="en-IN" sz="1800" dirty="0"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9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17428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Mobile Application</a:t>
            </a:r>
          </a:p>
          <a:p>
            <a:r>
              <a:rPr lang="en-US" sz="1800" dirty="0">
                <a:latin typeface="Lato" panose="020F0502020204030203" pitchFamily="34" charset="0"/>
              </a:rPr>
              <a:t>Role: Auditor</a:t>
            </a:r>
            <a:endParaRPr lang="en-IN" sz="1800" dirty="0"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2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6A90EF-D422-44B5-BA9C-A29D6A7665B1}"/>
              </a:ext>
            </a:extLst>
          </p:cNvPr>
          <p:cNvSpPr txBox="1"/>
          <p:nvPr/>
        </p:nvSpPr>
        <p:spPr>
          <a:xfrm>
            <a:off x="-17092" y="0"/>
            <a:ext cx="73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Audit Automation Rules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9307E2-CA8F-44A1-8FFB-50D35F185990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2879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C36C2E-F6DF-4DE8-BB38-DE6A40AC7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191781"/>
              </p:ext>
            </p:extLst>
          </p:nvPr>
        </p:nvGraphicFramePr>
        <p:xfrm>
          <a:off x="285751" y="738663"/>
          <a:ext cx="11439524" cy="4525591"/>
        </p:xfrm>
        <a:graphic>
          <a:graphicData uri="http://schemas.openxmlformats.org/drawingml/2006/table">
            <a:tbl>
              <a:tblPr/>
              <a:tblGrid>
                <a:gridCol w="1557076">
                  <a:extLst>
                    <a:ext uri="{9D8B030D-6E8A-4147-A177-3AD203B41FA5}">
                      <a16:colId xmlns:a16="http://schemas.microsoft.com/office/drawing/2014/main" val="2539183779"/>
                    </a:ext>
                  </a:extLst>
                </a:gridCol>
                <a:gridCol w="1887364">
                  <a:extLst>
                    <a:ext uri="{9D8B030D-6E8A-4147-A177-3AD203B41FA5}">
                      <a16:colId xmlns:a16="http://schemas.microsoft.com/office/drawing/2014/main" val="1910990151"/>
                    </a:ext>
                  </a:extLst>
                </a:gridCol>
                <a:gridCol w="1682900">
                  <a:extLst>
                    <a:ext uri="{9D8B030D-6E8A-4147-A177-3AD203B41FA5}">
                      <a16:colId xmlns:a16="http://schemas.microsoft.com/office/drawing/2014/main" val="3210541460"/>
                    </a:ext>
                  </a:extLst>
                </a:gridCol>
                <a:gridCol w="6312184">
                  <a:extLst>
                    <a:ext uri="{9D8B030D-6E8A-4147-A177-3AD203B41FA5}">
                      <a16:colId xmlns:a16="http://schemas.microsoft.com/office/drawing/2014/main" val="1125211336"/>
                    </a:ext>
                  </a:extLst>
                </a:gridCol>
              </a:tblGrid>
              <a:tr h="296335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Audit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Reviwer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Automation Rules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735781"/>
                  </a:ext>
                </a:extLst>
              </a:tr>
              <a:tr h="508576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All groups sourced the previous month will have to be audited.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 e.g.- all groups sourced from 1st-31st March will be audited between 1st-30th April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667458"/>
                  </a:ext>
                </a:extLst>
              </a:tr>
              <a:tr h="800105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audits (of 6 groups) to be assigned for groups belonging to 2 Ros (2 from 1RO, 1 from 2nd)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8-9:30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9:30-10:30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11:00-12:00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Time will change every month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meeting days. Same group will not get repeated.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Any Sunday- postpone/ prepone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Pop up- do 3 SCV’s in a day.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If 3 SCV’s have not been submitted that day- notification at 5pm: why were you unable to do 3 SCV’s today?</a:t>
                      </a:r>
                    </a:p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518323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Audit Manager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Branch Audit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branches to be audited in a month.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month gap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If all 8 audits are done in 2 months, branches with lowest score to be repeated in the 3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month. </a:t>
                      </a:r>
                    </a:p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761168"/>
                  </a:ext>
                </a:extLst>
              </a:tr>
              <a:tr h="29633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Audit Head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944847"/>
                  </a:ext>
                </a:extLst>
              </a:tr>
              <a:tr h="296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Branch Audit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9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44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53659E-568D-45A8-8F57-991107BED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67" y="920494"/>
            <a:ext cx="2326315" cy="50403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0" y="0"/>
            <a:ext cx="41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Wise Home Page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3367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790DDAB-EA75-4083-932A-2D40F4D81728}"/>
              </a:ext>
            </a:extLst>
          </p:cNvPr>
          <p:cNvSpPr txBox="1"/>
          <p:nvPr/>
        </p:nvSpPr>
        <p:spPr>
          <a:xfrm>
            <a:off x="4955463" y="583242"/>
            <a:ext cx="326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DA75E-2A9C-4713-8175-28FFF99992A2}"/>
              </a:ext>
            </a:extLst>
          </p:cNvPr>
          <p:cNvSpPr txBox="1"/>
          <p:nvPr/>
        </p:nvSpPr>
        <p:spPr>
          <a:xfrm>
            <a:off x="8506991" y="583241"/>
            <a:ext cx="326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Manager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B77043-6527-4A2C-8647-40AD8621BA22}"/>
              </a:ext>
            </a:extLst>
          </p:cNvPr>
          <p:cNvSpPr txBox="1"/>
          <p:nvPr/>
        </p:nvSpPr>
        <p:spPr>
          <a:xfrm>
            <a:off x="1077418" y="586640"/>
            <a:ext cx="326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53A6B0-332F-4749-921A-D5AE27B97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01" y="920494"/>
            <a:ext cx="2326315" cy="50403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51EBD2-E887-4B64-92F8-13C72193B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75023"/>
          <a:stretch/>
        </p:blipFill>
        <p:spPr>
          <a:xfrm>
            <a:off x="4535667" y="2983470"/>
            <a:ext cx="2326315" cy="4762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4DC178-0041-4446-B15C-473ED0898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75023"/>
          <a:stretch/>
        </p:blipFill>
        <p:spPr>
          <a:xfrm>
            <a:off x="4535667" y="2514841"/>
            <a:ext cx="2326315" cy="4762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7FC3FB-756F-4374-BB9E-C6434F5B9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07" y="908826"/>
            <a:ext cx="2326315" cy="50403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BE763C-2BD0-4AEB-94E1-39FBD6F33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75023"/>
          <a:stretch/>
        </p:blipFill>
        <p:spPr>
          <a:xfrm>
            <a:off x="969507" y="2507221"/>
            <a:ext cx="2326315" cy="4762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208EC7-754C-4B69-B74E-C031D804A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75023"/>
          <a:stretch/>
        </p:blipFill>
        <p:spPr>
          <a:xfrm>
            <a:off x="969507" y="2030972"/>
            <a:ext cx="2326315" cy="4762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84CDA5-0C56-46CA-8F91-4F8544C3C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75023"/>
          <a:stretch/>
        </p:blipFill>
        <p:spPr>
          <a:xfrm>
            <a:off x="969507" y="3467339"/>
            <a:ext cx="2326315" cy="4762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F52F3A-80F8-4A45-970A-48FE21D52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75023"/>
          <a:stretch/>
        </p:blipFill>
        <p:spPr>
          <a:xfrm>
            <a:off x="969507" y="2991090"/>
            <a:ext cx="2326315" cy="47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0E5AA9-C0FB-4736-8E6C-4AD9180F3635}"/>
              </a:ext>
            </a:extLst>
          </p:cNvPr>
          <p:cNvSpPr/>
          <p:nvPr/>
        </p:nvSpPr>
        <p:spPr>
          <a:xfrm>
            <a:off x="1033463" y="2547938"/>
            <a:ext cx="311943" cy="373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8B6966-AC95-4C6B-AE2F-50039901BFB5}"/>
              </a:ext>
            </a:extLst>
          </p:cNvPr>
          <p:cNvSpPr/>
          <p:nvPr/>
        </p:nvSpPr>
        <p:spPr>
          <a:xfrm>
            <a:off x="1033463" y="3034666"/>
            <a:ext cx="311943" cy="373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8AA2A6-41A0-4F14-A895-5D347676279C}"/>
              </a:ext>
            </a:extLst>
          </p:cNvPr>
          <p:cNvSpPr/>
          <p:nvPr/>
        </p:nvSpPr>
        <p:spPr>
          <a:xfrm>
            <a:off x="1033462" y="3526156"/>
            <a:ext cx="311943" cy="373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18BC52-8EAD-4E87-BBBA-FD9111034F0F}"/>
              </a:ext>
            </a:extLst>
          </p:cNvPr>
          <p:cNvSpPr/>
          <p:nvPr/>
        </p:nvSpPr>
        <p:spPr>
          <a:xfrm>
            <a:off x="1033462" y="2091264"/>
            <a:ext cx="311943" cy="373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27B9E75-FC7E-41A3-A7EF-8CED80201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082" y="2104530"/>
            <a:ext cx="347323" cy="34732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C7A3AB9-187F-42E5-8C3D-61CF0C496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082" y="2595003"/>
            <a:ext cx="347323" cy="34732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0D1E3A5-F71B-4A11-9D75-CA62DF7A4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081" y="3059268"/>
            <a:ext cx="347323" cy="34732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48C2C82D-53C7-4283-8AA4-FDC329C0C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080" y="3552689"/>
            <a:ext cx="347323" cy="3473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C6BC79-2C88-4622-9DFC-0840CD98E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9" b="59552"/>
          <a:stretch/>
        </p:blipFill>
        <p:spPr>
          <a:xfrm>
            <a:off x="7935400" y="3137268"/>
            <a:ext cx="2326315" cy="47624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3AD85DF-97BD-4B0D-BE09-B9A022374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75023"/>
          <a:stretch/>
        </p:blipFill>
        <p:spPr>
          <a:xfrm>
            <a:off x="7935401" y="2165591"/>
            <a:ext cx="2326315" cy="47624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4E33B44-125D-4EEE-BF83-BA3B175B9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75023"/>
          <a:stretch/>
        </p:blipFill>
        <p:spPr>
          <a:xfrm>
            <a:off x="7935400" y="2658743"/>
            <a:ext cx="2326315" cy="47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E6CFAA-230A-4331-AC62-8D1EC268E3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545" t="42149" r="44932" b="52638"/>
          <a:stretch/>
        </p:blipFill>
        <p:spPr>
          <a:xfrm>
            <a:off x="8298355" y="1738624"/>
            <a:ext cx="1508668" cy="383883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1C6404F-D858-40FB-8B60-EE8F9AF1D5DB}"/>
              </a:ext>
            </a:extLst>
          </p:cNvPr>
          <p:cNvCxnSpPr/>
          <p:nvPr/>
        </p:nvCxnSpPr>
        <p:spPr>
          <a:xfrm>
            <a:off x="9486900" y="1756367"/>
            <a:ext cx="0" cy="383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6EB10D84-522A-4FAA-A85B-0FC45FD716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545" t="42149" r="44932" b="52638"/>
          <a:stretch/>
        </p:blipFill>
        <p:spPr>
          <a:xfrm>
            <a:off x="8298355" y="2211120"/>
            <a:ext cx="1508668" cy="383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B964E9-3ED3-4DFB-811E-208AC4F332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545" t="42149" r="44932" b="52638"/>
          <a:stretch/>
        </p:blipFill>
        <p:spPr>
          <a:xfrm>
            <a:off x="8325172" y="2693485"/>
            <a:ext cx="1508668" cy="38388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3E6D90F-E035-4177-A03E-39AA0AB4174C}"/>
              </a:ext>
            </a:extLst>
          </p:cNvPr>
          <p:cNvCxnSpPr/>
          <p:nvPr/>
        </p:nvCxnSpPr>
        <p:spPr>
          <a:xfrm>
            <a:off x="9484519" y="2211119"/>
            <a:ext cx="0" cy="383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40CABA3-F037-4C11-847A-E1DD212CFBC4}"/>
              </a:ext>
            </a:extLst>
          </p:cNvPr>
          <p:cNvCxnSpPr/>
          <p:nvPr/>
        </p:nvCxnSpPr>
        <p:spPr>
          <a:xfrm>
            <a:off x="9479756" y="2693930"/>
            <a:ext cx="0" cy="383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8B72B8A-3F26-455C-965B-1D31528AB2F8}"/>
              </a:ext>
            </a:extLst>
          </p:cNvPr>
          <p:cNvSpPr txBox="1"/>
          <p:nvPr/>
        </p:nvSpPr>
        <p:spPr>
          <a:xfrm>
            <a:off x="9610986" y="1822753"/>
            <a:ext cx="518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>
                <a:solidFill>
                  <a:srgbClr val="FD9727"/>
                </a:solidFill>
                <a:latin typeface="Lato" panose="020F0502020204030203" pitchFamily="34" charset="0"/>
              </a:rPr>
              <a:t>Review</a:t>
            </a:r>
            <a:endParaRPr lang="en-IN" sz="600" dirty="0">
              <a:solidFill>
                <a:srgbClr val="FD9727"/>
              </a:solidFill>
              <a:latin typeface="Lato" panose="020F050202020403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F4FB2A-790B-442D-8E9C-1F46A6CB6AFA}"/>
              </a:ext>
            </a:extLst>
          </p:cNvPr>
          <p:cNvSpPr txBox="1"/>
          <p:nvPr/>
        </p:nvSpPr>
        <p:spPr>
          <a:xfrm>
            <a:off x="9619920" y="2305118"/>
            <a:ext cx="518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>
                <a:solidFill>
                  <a:srgbClr val="FD9727"/>
                </a:solidFill>
                <a:latin typeface="Lato" panose="020F0502020204030203" pitchFamily="34" charset="0"/>
              </a:rPr>
              <a:t>Review</a:t>
            </a:r>
            <a:endParaRPr lang="en-IN" sz="600" dirty="0">
              <a:solidFill>
                <a:srgbClr val="FD9727"/>
              </a:solidFill>
              <a:latin typeface="Lato" panose="020F050202020403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590301-2CDA-46C4-B717-43B0CA35EBA9}"/>
              </a:ext>
            </a:extLst>
          </p:cNvPr>
          <p:cNvSpPr txBox="1"/>
          <p:nvPr/>
        </p:nvSpPr>
        <p:spPr>
          <a:xfrm>
            <a:off x="9610986" y="2789145"/>
            <a:ext cx="518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>
                <a:solidFill>
                  <a:srgbClr val="FD9727"/>
                </a:solidFill>
                <a:latin typeface="Lato" panose="020F0502020204030203" pitchFamily="34" charset="0"/>
              </a:rPr>
              <a:t>Review</a:t>
            </a:r>
            <a:endParaRPr lang="en-IN" sz="600" dirty="0">
              <a:solidFill>
                <a:srgbClr val="FD9727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9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0" y="0"/>
            <a:ext cx="41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an Audit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13F2CB0-CD4A-47FB-8490-A23F820C391A}"/>
              </a:ext>
            </a:extLst>
          </p:cNvPr>
          <p:cNvSpPr txBox="1"/>
          <p:nvPr/>
        </p:nvSpPr>
        <p:spPr>
          <a:xfrm>
            <a:off x="104558" y="495383"/>
            <a:ext cx="211013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Audit Type: Audit Type drop down should be according to role. </a:t>
            </a:r>
          </a:p>
          <a:p>
            <a:endParaRPr lang="en-IN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480A09-6DE8-4D69-B24D-5C3761309BC2}"/>
              </a:ext>
            </a:extLst>
          </p:cNvPr>
          <p:cNvSpPr txBox="1"/>
          <p:nvPr/>
        </p:nvSpPr>
        <p:spPr>
          <a:xfrm>
            <a:off x="104557" y="1772908"/>
            <a:ext cx="29651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Bank/FI Name- to be automatically mapped to the role. </a:t>
            </a: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4018C83-9C6C-4A27-9C6F-96AF7E025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31550"/>
              </p:ext>
            </p:extLst>
          </p:nvPr>
        </p:nvGraphicFramePr>
        <p:xfrm>
          <a:off x="183240" y="1046045"/>
          <a:ext cx="203145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27">
                  <a:extLst>
                    <a:ext uri="{9D8B030D-6E8A-4147-A177-3AD203B41FA5}">
                      <a16:colId xmlns:a16="http://schemas.microsoft.com/office/drawing/2014/main" val="2695759611"/>
                    </a:ext>
                  </a:extLst>
                </a:gridCol>
                <a:gridCol w="1015727">
                  <a:extLst>
                    <a:ext uri="{9D8B030D-6E8A-4147-A177-3AD203B41FA5}">
                      <a16:colId xmlns:a16="http://schemas.microsoft.com/office/drawing/2014/main" val="237873991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SCV Audit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0011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 Audit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51425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Branch Audit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229229"/>
                  </a:ext>
                </a:extLst>
              </a:tr>
            </a:tbl>
          </a:graphicData>
        </a:graphic>
      </p:graphicFrame>
      <p:graphicFrame>
        <p:nvGraphicFramePr>
          <p:cNvPr id="37" name="Table 10">
            <a:extLst>
              <a:ext uri="{FF2B5EF4-FFF2-40B4-BE49-F238E27FC236}">
                <a16:creationId xmlns:a16="http://schemas.microsoft.com/office/drawing/2014/main" id="{EDCADAE0-2F3B-48C3-8C21-38925B186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96171"/>
              </p:ext>
            </p:extLst>
          </p:nvPr>
        </p:nvGraphicFramePr>
        <p:xfrm>
          <a:off x="183240" y="2236786"/>
          <a:ext cx="115061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10">
                  <a:extLst>
                    <a:ext uri="{9D8B030D-6E8A-4147-A177-3AD203B41FA5}">
                      <a16:colId xmlns:a16="http://schemas.microsoft.com/office/drawing/2014/main" val="269575961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0011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IDBI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51425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2292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USFB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877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YBL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4649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KOTAK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0059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59596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ESFB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2072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FSFB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15225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FEDFINA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04959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NOTHERNARC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056337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FDB5B622-0DC8-4D99-B32C-198295B03AE5}"/>
              </a:ext>
            </a:extLst>
          </p:cNvPr>
          <p:cNvSpPr txBox="1"/>
          <p:nvPr/>
        </p:nvSpPr>
        <p:spPr>
          <a:xfrm>
            <a:off x="183241" y="4967407"/>
            <a:ext cx="2886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Location: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SCV Audit: </a:t>
            </a: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names to drop down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Branch Audit: </a:t>
            </a: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names to drop down depending on district selected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LUC Audit: </a:t>
            </a: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Names to dop down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065B1B6-5DFE-4658-B1E1-9F0414F2405F}"/>
              </a:ext>
            </a:extLst>
          </p:cNvPr>
          <p:cNvSpPr/>
          <p:nvPr/>
        </p:nvSpPr>
        <p:spPr>
          <a:xfrm>
            <a:off x="8927412" y="2558140"/>
            <a:ext cx="461394" cy="7633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9F07B9-6270-4A78-9EA8-190496377E53}"/>
              </a:ext>
            </a:extLst>
          </p:cNvPr>
          <p:cNvSpPr txBox="1"/>
          <p:nvPr/>
        </p:nvSpPr>
        <p:spPr>
          <a:xfrm>
            <a:off x="8927412" y="5475793"/>
            <a:ext cx="9815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should reflect in home page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F83015-DF40-4A0A-BB41-AB80F0FBD2F5}"/>
              </a:ext>
            </a:extLst>
          </p:cNvPr>
          <p:cNvSpPr txBox="1"/>
          <p:nvPr/>
        </p:nvSpPr>
        <p:spPr>
          <a:xfrm>
            <a:off x="9388806" y="2689573"/>
            <a:ext cx="981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dropdown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C174A4-D84E-46CE-9605-1900C364C8CA}"/>
              </a:ext>
            </a:extLst>
          </p:cNvPr>
          <p:cNvCxnSpPr/>
          <p:nvPr/>
        </p:nvCxnSpPr>
        <p:spPr>
          <a:xfrm flipH="1">
            <a:off x="8180791" y="5826508"/>
            <a:ext cx="7466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016A0BD-3964-49AB-93D4-CE382F1B6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96" y="713994"/>
            <a:ext cx="2602343" cy="56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7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53659E-568D-45A8-8F57-991107BED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67" y="920494"/>
            <a:ext cx="2326315" cy="50403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0" y="0"/>
            <a:ext cx="41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Page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3367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790DDAB-EA75-4083-932A-2D40F4D81728}"/>
              </a:ext>
            </a:extLst>
          </p:cNvPr>
          <p:cNvSpPr txBox="1"/>
          <p:nvPr/>
        </p:nvSpPr>
        <p:spPr>
          <a:xfrm>
            <a:off x="4955463" y="583242"/>
            <a:ext cx="326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Audit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DA75E-2A9C-4713-8175-28FFF99992A2}"/>
              </a:ext>
            </a:extLst>
          </p:cNvPr>
          <p:cNvSpPr txBox="1"/>
          <p:nvPr/>
        </p:nvSpPr>
        <p:spPr>
          <a:xfrm>
            <a:off x="7851671" y="565417"/>
            <a:ext cx="326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Audit (audit selected)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B77043-6527-4A2C-8647-40AD8621BA22}"/>
              </a:ext>
            </a:extLst>
          </p:cNvPr>
          <p:cNvSpPr txBox="1"/>
          <p:nvPr/>
        </p:nvSpPr>
        <p:spPr>
          <a:xfrm>
            <a:off x="1077418" y="586640"/>
            <a:ext cx="326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Audit (No Audit)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FB308-CFF2-40F8-BD9E-8E48E5364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5" y="903382"/>
            <a:ext cx="2449293" cy="5040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3A6B0-332F-4749-921A-D5AE27B97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01" y="920494"/>
            <a:ext cx="2326315" cy="504034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BB9AF6-B3CD-48DC-996F-2F2F2152F50A}"/>
              </a:ext>
            </a:extLst>
          </p:cNvPr>
          <p:cNvCxnSpPr/>
          <p:nvPr/>
        </p:nvCxnSpPr>
        <p:spPr>
          <a:xfrm>
            <a:off x="4113361" y="2637971"/>
            <a:ext cx="906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BA1E34-8B07-4181-B68C-0AA72867B3DC}"/>
              </a:ext>
            </a:extLst>
          </p:cNvPr>
          <p:cNvCxnSpPr>
            <a:cxnSpLocks/>
          </p:cNvCxnSpPr>
          <p:nvPr/>
        </p:nvCxnSpPr>
        <p:spPr>
          <a:xfrm>
            <a:off x="4042629" y="2866390"/>
            <a:ext cx="595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E71DE72-81EF-4395-8207-E3D20FF42592}"/>
              </a:ext>
            </a:extLst>
          </p:cNvPr>
          <p:cNvSpPr txBox="1"/>
          <p:nvPr/>
        </p:nvSpPr>
        <p:spPr>
          <a:xfrm>
            <a:off x="3879490" y="2650707"/>
            <a:ext cx="803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type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8CA073-1769-42E2-B5BD-91531B623E78}"/>
              </a:ext>
            </a:extLst>
          </p:cNvPr>
          <p:cNvSpPr txBox="1"/>
          <p:nvPr/>
        </p:nvSpPr>
        <p:spPr>
          <a:xfrm>
            <a:off x="3916852" y="2433399"/>
            <a:ext cx="803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Auditee</a:t>
            </a:r>
          </a:p>
        </p:txBody>
      </p:sp>
    </p:spTree>
    <p:extLst>
      <p:ext uri="{BB962C8B-B14F-4D97-AF65-F5344CB8AC3E}">
        <p14:creationId xmlns:p14="http://schemas.microsoft.com/office/powerpoint/2010/main" val="405089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17428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SCV Audit Flow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Audit- SCV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8E26CAB-A000-488A-8679-7970263B77B7}"/>
              </a:ext>
            </a:extLst>
          </p:cNvPr>
          <p:cNvSpPr txBox="1"/>
          <p:nvPr/>
        </p:nvSpPr>
        <p:spPr>
          <a:xfrm>
            <a:off x="919599" y="5937367"/>
            <a:ext cx="244929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Absent members are marked.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clicking absent (or tick), reason for absence </a:t>
            </a:r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up </a:t>
            </a: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shown. 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is then pressed to go to  Audit screen.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157BC4-CE96-47C8-85EE-25830A8B6DF5}"/>
              </a:ext>
            </a:extLst>
          </p:cNvPr>
          <p:cNvSpPr txBox="1"/>
          <p:nvPr/>
        </p:nvSpPr>
        <p:spPr>
          <a:xfrm>
            <a:off x="7671211" y="5969849"/>
            <a:ext cx="2672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points of audit will appear (all arrows when clicked will swipe to show all members. 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B5E81C2-FB83-4D2A-991D-282848F36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4" y="518819"/>
            <a:ext cx="2449293" cy="53068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1C0EBE-ED01-4E97-B5FB-EDA990883628}"/>
              </a:ext>
            </a:extLst>
          </p:cNvPr>
          <p:cNvSpPr/>
          <p:nvPr/>
        </p:nvSpPr>
        <p:spPr>
          <a:xfrm>
            <a:off x="1683521" y="1110953"/>
            <a:ext cx="87167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136D9A-CAB9-417B-8DF9-D86BF80D0C28}"/>
              </a:ext>
            </a:extLst>
          </p:cNvPr>
          <p:cNvSpPr/>
          <p:nvPr/>
        </p:nvSpPr>
        <p:spPr>
          <a:xfrm>
            <a:off x="2006837" y="1489751"/>
            <a:ext cx="548355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A8DC69-3CBE-4EAA-B96C-2174D9F89099}"/>
              </a:ext>
            </a:extLst>
          </p:cNvPr>
          <p:cNvSpPr/>
          <p:nvPr/>
        </p:nvSpPr>
        <p:spPr>
          <a:xfrm>
            <a:off x="2307185" y="1834365"/>
            <a:ext cx="265100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D3BA70-8548-4B75-9CB8-12BADC7E1D8F}"/>
              </a:ext>
            </a:extLst>
          </p:cNvPr>
          <p:cNvSpPr/>
          <p:nvPr/>
        </p:nvSpPr>
        <p:spPr>
          <a:xfrm>
            <a:off x="1986805" y="2196488"/>
            <a:ext cx="585479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78535F-228E-49F3-B863-7CB30F675D3B}"/>
              </a:ext>
            </a:extLst>
          </p:cNvPr>
          <p:cNvSpPr/>
          <p:nvPr/>
        </p:nvSpPr>
        <p:spPr>
          <a:xfrm>
            <a:off x="1828617" y="2575286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2062D1-3638-4DC2-9135-233588F1795A}"/>
              </a:ext>
            </a:extLst>
          </p:cNvPr>
          <p:cNvSpPr/>
          <p:nvPr/>
        </p:nvSpPr>
        <p:spPr>
          <a:xfrm>
            <a:off x="1911983" y="2915782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D9FC7D-4811-4F78-8BAD-05F9718A24E3}"/>
              </a:ext>
            </a:extLst>
          </p:cNvPr>
          <p:cNvSpPr/>
          <p:nvPr/>
        </p:nvSpPr>
        <p:spPr>
          <a:xfrm>
            <a:off x="1911982" y="3289879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9A8ED6-BD06-45EF-AD69-09DA885BAD5C}"/>
              </a:ext>
            </a:extLst>
          </p:cNvPr>
          <p:cNvSpPr/>
          <p:nvPr/>
        </p:nvSpPr>
        <p:spPr>
          <a:xfrm>
            <a:off x="1939624" y="3687041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D327788-D9BE-4920-B9E7-DAEBA3543C85}"/>
              </a:ext>
            </a:extLst>
          </p:cNvPr>
          <p:cNvSpPr/>
          <p:nvPr/>
        </p:nvSpPr>
        <p:spPr>
          <a:xfrm>
            <a:off x="1986805" y="4003886"/>
            <a:ext cx="568387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48CA131-A55B-435D-BF1C-2D0613FAF76B}"/>
              </a:ext>
            </a:extLst>
          </p:cNvPr>
          <p:cNvSpPr/>
          <p:nvPr/>
        </p:nvSpPr>
        <p:spPr>
          <a:xfrm>
            <a:off x="1878287" y="4375416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5C0DE52-867E-48A4-8AB4-ABCF70FAD67B}"/>
              </a:ext>
            </a:extLst>
          </p:cNvPr>
          <p:cNvSpPr/>
          <p:nvPr/>
        </p:nvSpPr>
        <p:spPr>
          <a:xfrm>
            <a:off x="1514910" y="4746946"/>
            <a:ext cx="1098498" cy="2385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9C8BED-F4F7-4CE8-8FA8-6E0809E68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56" y="518819"/>
            <a:ext cx="2449293" cy="530680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F304FA9-EE5F-40F5-83F0-31F408E23432}"/>
              </a:ext>
            </a:extLst>
          </p:cNvPr>
          <p:cNvSpPr/>
          <p:nvPr/>
        </p:nvSpPr>
        <p:spPr>
          <a:xfrm>
            <a:off x="4993456" y="1110953"/>
            <a:ext cx="871671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9D95B69-B572-487C-9914-72487B72A20F}"/>
              </a:ext>
            </a:extLst>
          </p:cNvPr>
          <p:cNvSpPr/>
          <p:nvPr/>
        </p:nvSpPr>
        <p:spPr>
          <a:xfrm>
            <a:off x="5317086" y="1489751"/>
            <a:ext cx="548355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57BDA9C-C370-482C-86C5-252B5474B7E9}"/>
              </a:ext>
            </a:extLst>
          </p:cNvPr>
          <p:cNvSpPr/>
          <p:nvPr/>
        </p:nvSpPr>
        <p:spPr>
          <a:xfrm>
            <a:off x="5600342" y="1834365"/>
            <a:ext cx="265100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8ED250-3D5F-4DFA-A5A6-F7566B9B8E12}"/>
              </a:ext>
            </a:extLst>
          </p:cNvPr>
          <p:cNvSpPr/>
          <p:nvPr/>
        </p:nvSpPr>
        <p:spPr>
          <a:xfrm>
            <a:off x="5313832" y="2196488"/>
            <a:ext cx="585479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6AB18F3-B1BA-464A-BAEB-28BE004DA5B3}"/>
              </a:ext>
            </a:extLst>
          </p:cNvPr>
          <p:cNvSpPr/>
          <p:nvPr/>
        </p:nvSpPr>
        <p:spPr>
          <a:xfrm>
            <a:off x="5221918" y="2915782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8D3763F-646A-4BFF-AA95-A2A095EC6809}"/>
              </a:ext>
            </a:extLst>
          </p:cNvPr>
          <p:cNvSpPr/>
          <p:nvPr/>
        </p:nvSpPr>
        <p:spPr>
          <a:xfrm>
            <a:off x="5297054" y="4003886"/>
            <a:ext cx="568387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07ED889-8083-4534-A3E5-4EBEE1D3A46D}"/>
              </a:ext>
            </a:extLst>
          </p:cNvPr>
          <p:cNvSpPr/>
          <p:nvPr/>
        </p:nvSpPr>
        <p:spPr>
          <a:xfrm>
            <a:off x="5205314" y="4375416"/>
            <a:ext cx="735121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A1F44FD-F390-4EA2-99A2-D745AD042C16}"/>
              </a:ext>
            </a:extLst>
          </p:cNvPr>
          <p:cNvSpPr/>
          <p:nvPr/>
        </p:nvSpPr>
        <p:spPr>
          <a:xfrm>
            <a:off x="4816299" y="4746946"/>
            <a:ext cx="1098498" cy="23858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4F3682-19F3-4FA9-B5FE-5380895B6678}"/>
              </a:ext>
            </a:extLst>
          </p:cNvPr>
          <p:cNvSpPr txBox="1"/>
          <p:nvPr/>
        </p:nvSpPr>
        <p:spPr>
          <a:xfrm>
            <a:off x="4140901" y="5937367"/>
            <a:ext cx="24492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 for absence can be: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Issue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sz="105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Absent without informing</a:t>
            </a:r>
          </a:p>
          <a:p>
            <a:endParaRPr lang="en-IN" sz="105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BCB64B-C6E7-4A41-A19F-7DFC3E710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11" y="518819"/>
            <a:ext cx="2448308" cy="530466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5A39082E-E46E-4895-9DA8-77A6DA5C1402}"/>
              </a:ext>
            </a:extLst>
          </p:cNvPr>
          <p:cNvSpPr txBox="1"/>
          <p:nvPr/>
        </p:nvSpPr>
        <p:spPr>
          <a:xfrm>
            <a:off x="7654119" y="6341476"/>
            <a:ext cx="30195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evaluating members on all parameters, ‘mark all de-selected as compliance’ will be clicked. 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F201FB-1F46-4FA0-A652-668151DDD1EE}"/>
              </a:ext>
            </a:extLst>
          </p:cNvPr>
          <p:cNvSpPr/>
          <p:nvPr/>
        </p:nvSpPr>
        <p:spPr>
          <a:xfrm>
            <a:off x="5251508" y="3713015"/>
            <a:ext cx="688927" cy="204644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46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448811-F413-45EB-9F0E-FB0F3695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8" y="606711"/>
            <a:ext cx="2448308" cy="53046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Audit- SCV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EFBA30-92F3-412C-936E-98F50E0B7B12}"/>
              </a:ext>
            </a:extLst>
          </p:cNvPr>
          <p:cNvSpPr txBox="1"/>
          <p:nvPr/>
        </p:nvSpPr>
        <p:spPr>
          <a:xfrm>
            <a:off x="662652" y="6001526"/>
            <a:ext cx="267231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Name to be selected if the member fits the audit condition specified. 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05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 add OD amount of each member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6DCDA6-CFA9-4B6C-A88B-B0386A20C107}"/>
              </a:ext>
            </a:extLst>
          </p:cNvPr>
          <p:cNvSpPr/>
          <p:nvPr/>
        </p:nvSpPr>
        <p:spPr>
          <a:xfrm>
            <a:off x="1726320" y="1583221"/>
            <a:ext cx="1098499" cy="2217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030E0BB-5D71-4266-8E2A-0017D4C25936}"/>
              </a:ext>
            </a:extLst>
          </p:cNvPr>
          <p:cNvSpPr/>
          <p:nvPr/>
        </p:nvSpPr>
        <p:spPr>
          <a:xfrm>
            <a:off x="2258792" y="2020453"/>
            <a:ext cx="548355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87A7E14-F946-44C4-B055-B118BE0A9C6D}"/>
              </a:ext>
            </a:extLst>
          </p:cNvPr>
          <p:cNvSpPr/>
          <p:nvPr/>
        </p:nvSpPr>
        <p:spPr>
          <a:xfrm>
            <a:off x="2073492" y="2467284"/>
            <a:ext cx="754049" cy="174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9EF3F3D-5DAC-4C49-AFB0-92B3DD732A85}"/>
              </a:ext>
            </a:extLst>
          </p:cNvPr>
          <p:cNvSpPr/>
          <p:nvPr/>
        </p:nvSpPr>
        <p:spPr>
          <a:xfrm>
            <a:off x="2092200" y="2889440"/>
            <a:ext cx="754049" cy="216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F2B13B-4A98-47ED-84F1-BF636016C51E}"/>
              </a:ext>
            </a:extLst>
          </p:cNvPr>
          <p:cNvSpPr/>
          <p:nvPr/>
        </p:nvSpPr>
        <p:spPr>
          <a:xfrm>
            <a:off x="1961572" y="3282562"/>
            <a:ext cx="884677" cy="1998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CE79015-2602-4255-9AA4-C3F079311F02}"/>
              </a:ext>
            </a:extLst>
          </p:cNvPr>
          <p:cNvSpPr/>
          <p:nvPr/>
        </p:nvSpPr>
        <p:spPr>
          <a:xfrm>
            <a:off x="1993693" y="3681001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CBE92E-A1C5-43BF-97C9-4D05F00C6A75}"/>
              </a:ext>
            </a:extLst>
          </p:cNvPr>
          <p:cNvSpPr/>
          <p:nvPr/>
        </p:nvSpPr>
        <p:spPr>
          <a:xfrm>
            <a:off x="1991689" y="3742806"/>
            <a:ext cx="956607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81A7B98-3216-40E0-9E85-309F751BD474}"/>
              </a:ext>
            </a:extLst>
          </p:cNvPr>
          <p:cNvSpPr/>
          <p:nvPr/>
        </p:nvSpPr>
        <p:spPr>
          <a:xfrm>
            <a:off x="2334100" y="4158221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0F880A3-F26E-4FEB-A52A-32E9FD6071FF}"/>
              </a:ext>
            </a:extLst>
          </p:cNvPr>
          <p:cNvSpPr/>
          <p:nvPr/>
        </p:nvSpPr>
        <p:spPr>
          <a:xfrm>
            <a:off x="2243874" y="4533095"/>
            <a:ext cx="568387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4E4E160-7A59-4543-AC9B-38C87753D2CF}"/>
              </a:ext>
            </a:extLst>
          </p:cNvPr>
          <p:cNvSpPr/>
          <p:nvPr/>
        </p:nvSpPr>
        <p:spPr>
          <a:xfrm>
            <a:off x="2320426" y="5000670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E6A93F3-A35D-4E18-8096-A110968C8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04" y="591356"/>
            <a:ext cx="2455395" cy="53200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D384AD2-6992-4447-B5CC-C13BBA3B4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73" y="617943"/>
            <a:ext cx="2445027" cy="529755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9D08CEF-4576-400D-8E4A-05023C946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74" y="617943"/>
            <a:ext cx="2448307" cy="5304666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1E1752A-C1AB-4590-B6FB-B79FED511A6A}"/>
              </a:ext>
            </a:extLst>
          </p:cNvPr>
          <p:cNvSpPr/>
          <p:nvPr/>
        </p:nvSpPr>
        <p:spPr>
          <a:xfrm>
            <a:off x="4870118" y="2020453"/>
            <a:ext cx="548355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BC8BAE9-9A6D-4434-952A-A35698D3F243}"/>
              </a:ext>
            </a:extLst>
          </p:cNvPr>
          <p:cNvSpPr/>
          <p:nvPr/>
        </p:nvSpPr>
        <p:spPr>
          <a:xfrm>
            <a:off x="4954541" y="4160652"/>
            <a:ext cx="754049" cy="17481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708A9C9-5A0F-4050-A48E-91D370B17BF6}"/>
              </a:ext>
            </a:extLst>
          </p:cNvPr>
          <p:cNvSpPr/>
          <p:nvPr/>
        </p:nvSpPr>
        <p:spPr>
          <a:xfrm>
            <a:off x="4946800" y="5018510"/>
            <a:ext cx="784148" cy="21572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8027162-1706-4D63-8C26-3396E5EC7025}"/>
              </a:ext>
            </a:extLst>
          </p:cNvPr>
          <p:cNvSpPr/>
          <p:nvPr/>
        </p:nvSpPr>
        <p:spPr>
          <a:xfrm>
            <a:off x="4880838" y="4533095"/>
            <a:ext cx="568387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60D03A4-EC4D-42D0-9F6B-E47EB0E55170}"/>
              </a:ext>
            </a:extLst>
          </p:cNvPr>
          <p:cNvSpPr/>
          <p:nvPr/>
        </p:nvSpPr>
        <p:spPr>
          <a:xfrm>
            <a:off x="6973771" y="1622512"/>
            <a:ext cx="1098499" cy="22177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DE4B781-EA13-4941-8FAC-86E0F22BFBBC}"/>
              </a:ext>
            </a:extLst>
          </p:cNvPr>
          <p:cNvSpPr/>
          <p:nvPr/>
        </p:nvSpPr>
        <p:spPr>
          <a:xfrm>
            <a:off x="7503520" y="2010717"/>
            <a:ext cx="548355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BBD2ADC-7D08-4942-971E-840E0D01354B}"/>
              </a:ext>
            </a:extLst>
          </p:cNvPr>
          <p:cNvSpPr/>
          <p:nvPr/>
        </p:nvSpPr>
        <p:spPr>
          <a:xfrm>
            <a:off x="7579397" y="4150916"/>
            <a:ext cx="754049" cy="17481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41C98BD-2DDB-4AA1-850F-453D507599C8}"/>
              </a:ext>
            </a:extLst>
          </p:cNvPr>
          <p:cNvSpPr/>
          <p:nvPr/>
        </p:nvSpPr>
        <p:spPr>
          <a:xfrm>
            <a:off x="7571656" y="5008774"/>
            <a:ext cx="784148" cy="21572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F54F73B-2F3A-4F0F-BA88-6301AC212863}"/>
              </a:ext>
            </a:extLst>
          </p:cNvPr>
          <p:cNvSpPr/>
          <p:nvPr/>
        </p:nvSpPr>
        <p:spPr>
          <a:xfrm>
            <a:off x="7505694" y="4523359"/>
            <a:ext cx="568387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2F17BC7-1DA8-4A76-A2AF-F4981BD45A8E}"/>
              </a:ext>
            </a:extLst>
          </p:cNvPr>
          <p:cNvSpPr/>
          <p:nvPr/>
        </p:nvSpPr>
        <p:spPr>
          <a:xfrm>
            <a:off x="9689311" y="1622512"/>
            <a:ext cx="1098499" cy="22177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7D6B78-2F29-43DA-867D-1CC0B61A0D74}"/>
              </a:ext>
            </a:extLst>
          </p:cNvPr>
          <p:cNvSpPr/>
          <p:nvPr/>
        </p:nvSpPr>
        <p:spPr>
          <a:xfrm>
            <a:off x="10244698" y="2010717"/>
            <a:ext cx="548355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CA7FFAA-41DC-46B8-A367-9078CDA5096F}"/>
              </a:ext>
            </a:extLst>
          </p:cNvPr>
          <p:cNvSpPr/>
          <p:nvPr/>
        </p:nvSpPr>
        <p:spPr>
          <a:xfrm>
            <a:off x="10294937" y="4150916"/>
            <a:ext cx="754049" cy="17481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2640E0-7AC7-4B06-B949-F3E2428490BC}"/>
              </a:ext>
            </a:extLst>
          </p:cNvPr>
          <p:cNvSpPr/>
          <p:nvPr/>
        </p:nvSpPr>
        <p:spPr>
          <a:xfrm>
            <a:off x="10287196" y="5008774"/>
            <a:ext cx="784148" cy="21572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E2B1D83-D3C5-4488-A285-A2B6A1DEF60A}"/>
              </a:ext>
            </a:extLst>
          </p:cNvPr>
          <p:cNvSpPr/>
          <p:nvPr/>
        </p:nvSpPr>
        <p:spPr>
          <a:xfrm>
            <a:off x="10221234" y="4523359"/>
            <a:ext cx="568387" cy="205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4D603B5-5FDB-48F3-AA8E-A8AD2357617D}"/>
              </a:ext>
            </a:extLst>
          </p:cNvPr>
          <p:cNvSpPr txBox="1"/>
          <p:nvPr/>
        </p:nvSpPr>
        <p:spPr>
          <a:xfrm>
            <a:off x="3295874" y="6005856"/>
            <a:ext cx="2672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details will be highlighted under 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audit point. 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8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D538D4-C114-435D-BAAD-D22C56D67640}"/>
              </a:ext>
            </a:extLst>
          </p:cNvPr>
          <p:cNvSpPr txBox="1"/>
          <p:nvPr/>
        </p:nvSpPr>
        <p:spPr>
          <a:xfrm>
            <a:off x="6588851" y="2394592"/>
            <a:ext cx="217917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screen will open, where digital evidence must be recorded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(mandatory field, multiple files can be uploaded (photo, video, audio, doc-total max limit 25mb).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‘complete audit’ will be clicked.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will take you back to upcoming audit page.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BA4562-65AE-4517-9EF0-C8EC8AF182FA}"/>
              </a:ext>
            </a:extLst>
          </p:cNvPr>
          <p:cNvSpPr/>
          <p:nvPr/>
        </p:nvSpPr>
        <p:spPr>
          <a:xfrm>
            <a:off x="389387" y="1609126"/>
            <a:ext cx="1965253" cy="119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484D8-B90E-4EA5-8C44-28E1E03BB4AD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SCV- Submit Audit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AB0CEE-97D9-40DB-83B9-BB8511BEB9F0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59F5320-173F-4872-8C0D-6DBDDAC00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21" y="536896"/>
            <a:ext cx="2774175" cy="60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17428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 Audit Flow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1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407001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Module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69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 Audit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B850AF42-50DB-48DB-9D29-ED520E681E46}"/>
              </a:ext>
            </a:extLst>
          </p:cNvPr>
          <p:cNvSpPr/>
          <p:nvPr/>
        </p:nvSpPr>
        <p:spPr>
          <a:xfrm>
            <a:off x="8465917" y="4600575"/>
            <a:ext cx="2330100" cy="9697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D19E95-2737-4A74-8E16-A9B05BD7DDF1}"/>
              </a:ext>
            </a:extLst>
          </p:cNvPr>
          <p:cNvSpPr txBox="1"/>
          <p:nvPr/>
        </p:nvSpPr>
        <p:spPr>
          <a:xfrm>
            <a:off x="1742041" y="5962868"/>
            <a:ext cx="27758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Absent members are marked.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clicking absent (or tick), reason for absence </a:t>
            </a:r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up </a:t>
            </a: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shown. 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is then pressed to go to  Audit screen.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A6409F7-7AE1-486B-88D3-5E57C22F6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90" y="562460"/>
            <a:ext cx="2449293" cy="5306801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8562412-6541-4C4C-8CB0-A525C0BEDD20}"/>
              </a:ext>
            </a:extLst>
          </p:cNvPr>
          <p:cNvSpPr/>
          <p:nvPr/>
        </p:nvSpPr>
        <p:spPr>
          <a:xfrm>
            <a:off x="2542467" y="1154594"/>
            <a:ext cx="87167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499F0A2-01F6-4BDC-87BF-4309A923936F}"/>
              </a:ext>
            </a:extLst>
          </p:cNvPr>
          <p:cNvSpPr/>
          <p:nvPr/>
        </p:nvSpPr>
        <p:spPr>
          <a:xfrm>
            <a:off x="2865783" y="1533392"/>
            <a:ext cx="548355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165FDF3-071E-4F07-A1A4-0B06C39A87AF}"/>
              </a:ext>
            </a:extLst>
          </p:cNvPr>
          <p:cNvSpPr/>
          <p:nvPr/>
        </p:nvSpPr>
        <p:spPr>
          <a:xfrm>
            <a:off x="3166131" y="1878006"/>
            <a:ext cx="265100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FD112D-7CB6-499D-AD07-E3317CBF9FB7}"/>
              </a:ext>
            </a:extLst>
          </p:cNvPr>
          <p:cNvSpPr/>
          <p:nvPr/>
        </p:nvSpPr>
        <p:spPr>
          <a:xfrm>
            <a:off x="2845751" y="2240129"/>
            <a:ext cx="585479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ED0A79-068E-4BF7-9924-1F34876864CB}"/>
              </a:ext>
            </a:extLst>
          </p:cNvPr>
          <p:cNvSpPr/>
          <p:nvPr/>
        </p:nvSpPr>
        <p:spPr>
          <a:xfrm>
            <a:off x="2687563" y="2618927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67409D7-EC16-428F-A6B5-00ADAADD27F3}"/>
              </a:ext>
            </a:extLst>
          </p:cNvPr>
          <p:cNvSpPr/>
          <p:nvPr/>
        </p:nvSpPr>
        <p:spPr>
          <a:xfrm>
            <a:off x="2770929" y="2959423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AF6470-FF9E-4D7E-9A3D-FD75C28DD169}"/>
              </a:ext>
            </a:extLst>
          </p:cNvPr>
          <p:cNvSpPr/>
          <p:nvPr/>
        </p:nvSpPr>
        <p:spPr>
          <a:xfrm>
            <a:off x="2770928" y="3333520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2E0C60D-49D0-4A8E-BB4F-7629222E1005}"/>
              </a:ext>
            </a:extLst>
          </p:cNvPr>
          <p:cNvSpPr/>
          <p:nvPr/>
        </p:nvSpPr>
        <p:spPr>
          <a:xfrm>
            <a:off x="2798570" y="3730682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A5238F2-4DF7-4B7B-8DA6-8408E6D4B29B}"/>
              </a:ext>
            </a:extLst>
          </p:cNvPr>
          <p:cNvSpPr/>
          <p:nvPr/>
        </p:nvSpPr>
        <p:spPr>
          <a:xfrm>
            <a:off x="2845751" y="4047527"/>
            <a:ext cx="568387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B476584-1E9A-44E5-8C23-DF03026B4E46}"/>
              </a:ext>
            </a:extLst>
          </p:cNvPr>
          <p:cNvSpPr/>
          <p:nvPr/>
        </p:nvSpPr>
        <p:spPr>
          <a:xfrm>
            <a:off x="2737233" y="4419057"/>
            <a:ext cx="735121" cy="2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5658CB-D27F-40D5-9850-9CEBA6476B35}"/>
              </a:ext>
            </a:extLst>
          </p:cNvPr>
          <p:cNvSpPr/>
          <p:nvPr/>
        </p:nvSpPr>
        <p:spPr>
          <a:xfrm>
            <a:off x="2373856" y="4790587"/>
            <a:ext cx="1098498" cy="2385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DE6D9D-04C9-4FCF-B906-3E7C3A3BC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14" t="18069" r="40631" b="22118"/>
          <a:stretch/>
        </p:blipFill>
        <p:spPr>
          <a:xfrm>
            <a:off x="4545171" y="562460"/>
            <a:ext cx="2775806" cy="5282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A9D708-2439-4D49-93A2-0ECBCE49C3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68" t="18940" r="40421" b="21994"/>
          <a:stretch/>
        </p:blipFill>
        <p:spPr>
          <a:xfrm>
            <a:off x="7629765" y="574446"/>
            <a:ext cx="2775807" cy="52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88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17428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 Flow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70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B2CE2-6704-4AFC-A4F6-C5F7C87D04D1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1EC539-B015-48B2-A4B6-70DE17841D11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D806219-BD00-4D60-9794-2109A136D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25" t="17770" r="40771" b="22991"/>
          <a:stretch/>
        </p:blipFill>
        <p:spPr>
          <a:xfrm>
            <a:off x="297101" y="637593"/>
            <a:ext cx="2899026" cy="53349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9F6D90-70F3-4715-8E85-80B4A10D0860}"/>
              </a:ext>
            </a:extLst>
          </p:cNvPr>
          <p:cNvSpPr txBox="1"/>
          <p:nvPr/>
        </p:nvSpPr>
        <p:spPr>
          <a:xfrm>
            <a:off x="358711" y="5991938"/>
            <a:ext cx="277580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proceeding with the branch audit,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history and previous deviations are highlighted.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B835C7-22A3-47E2-A012-27F3148DC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54" t="17694" r="40631" b="22991"/>
          <a:stretch/>
        </p:blipFill>
        <p:spPr>
          <a:xfrm>
            <a:off x="3706873" y="637592"/>
            <a:ext cx="2984208" cy="5320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0FC822-F01E-484B-889A-3026BBFF2C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5"/>
          <a:stretch/>
        </p:blipFill>
        <p:spPr>
          <a:xfrm>
            <a:off x="7201827" y="637592"/>
            <a:ext cx="2984208" cy="53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31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3EE5104-605D-4775-9C05-ADBBF86202F3}"/>
              </a:ext>
            </a:extLst>
          </p:cNvPr>
          <p:cNvSpPr txBox="1">
            <a:spLocks/>
          </p:cNvSpPr>
          <p:nvPr/>
        </p:nvSpPr>
        <p:spPr>
          <a:xfrm>
            <a:off x="1600912" y="4515377"/>
            <a:ext cx="9144000" cy="17428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Reviewer Module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49862-7DFA-4B20-AC14-33C750C7B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91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17428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SCV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5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A2C7F-2D56-457B-996A-2118384A9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58" y="-506765"/>
            <a:ext cx="6359073" cy="3878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C65AAF-0CFF-4AAC-BD46-314C930E8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41" y="2913756"/>
            <a:ext cx="6359073" cy="33069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598805-7748-41B3-9B95-5DE190A133D6}"/>
              </a:ext>
            </a:extLst>
          </p:cNvPr>
          <p:cNvSpPr txBox="1"/>
          <p:nvPr/>
        </p:nvSpPr>
        <p:spPr>
          <a:xfrm>
            <a:off x="251669" y="1236068"/>
            <a:ext cx="194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1:Reviewed by Audit Manager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36456-5535-48F5-A102-283D8E49949F}"/>
              </a:ext>
            </a:extLst>
          </p:cNvPr>
          <p:cNvSpPr txBox="1"/>
          <p:nvPr/>
        </p:nvSpPr>
        <p:spPr>
          <a:xfrm>
            <a:off x="177567" y="4190391"/>
            <a:ext cx="194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2:  Reviewed by Audit 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BBB65-77BF-4CA2-BD90-41FE63B0DDE8}"/>
              </a:ext>
            </a:extLst>
          </p:cNvPr>
          <p:cNvSpPr txBox="1"/>
          <p:nvPr/>
        </p:nvSpPr>
        <p:spPr>
          <a:xfrm>
            <a:off x="177567" y="6066804"/>
            <a:ext cx="194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F05CBC-16EC-41C0-A97D-7981F4DE0550}"/>
              </a:ext>
            </a:extLst>
          </p:cNvPr>
          <p:cNvSpPr txBox="1"/>
          <p:nvPr/>
        </p:nvSpPr>
        <p:spPr>
          <a:xfrm>
            <a:off x="3232558" y="6066804"/>
            <a:ext cx="6909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Admin can see 1) Stage 1 review</a:t>
            </a:r>
          </a:p>
          <a:p>
            <a:r>
              <a:rPr lang="en-IN" sz="1400" dirty="0"/>
              <a:t>                            2) Stage 2 review</a:t>
            </a:r>
          </a:p>
          <a:p>
            <a:r>
              <a:rPr lang="en-IN" sz="1400" dirty="0"/>
              <a:t>                            3) Fully reviewed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6176EF-3FFE-4592-9358-08AF8CDAE830}"/>
              </a:ext>
            </a:extLst>
          </p:cNvPr>
          <p:cNvSpPr txBox="1"/>
          <p:nvPr/>
        </p:nvSpPr>
        <p:spPr>
          <a:xfrm>
            <a:off x="4950340" y="1581667"/>
            <a:ext cx="2491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latin typeface="Lato" panose="020F0502020204030203" pitchFamily="34" charset="0"/>
              </a:rPr>
              <a:t>(only actionable points)</a:t>
            </a:r>
          </a:p>
        </p:txBody>
      </p:sp>
    </p:spTree>
    <p:extLst>
      <p:ext uri="{BB962C8B-B14F-4D97-AF65-F5344CB8AC3E}">
        <p14:creationId xmlns:p14="http://schemas.microsoft.com/office/powerpoint/2010/main" val="1209107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SCV- Audit Review-Stage 1- Audit Manager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8E26CAB-A000-488A-8679-7970263B77B7}"/>
              </a:ext>
            </a:extLst>
          </p:cNvPr>
          <p:cNvSpPr txBox="1"/>
          <p:nvPr/>
        </p:nvSpPr>
        <p:spPr>
          <a:xfrm>
            <a:off x="932520" y="5783352"/>
            <a:ext cx="2449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Manager can see his current tasks-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Audits to be completed and 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SCV to be reviewed.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4F3682-19F3-4FA9-B5FE-5380895B6678}"/>
              </a:ext>
            </a:extLst>
          </p:cNvPr>
          <p:cNvSpPr txBox="1"/>
          <p:nvPr/>
        </p:nvSpPr>
        <p:spPr>
          <a:xfrm>
            <a:off x="3911025" y="5780588"/>
            <a:ext cx="2449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Manager can file a complaint in the 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CGRS and Compliance portal to clear actionable points. 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0A1AAA2-90D5-47DA-808D-04253C9D3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1" y="546492"/>
            <a:ext cx="2326315" cy="50403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8A0B3B-0351-4E55-8FF7-2ABC8C814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9" b="59552"/>
          <a:stretch/>
        </p:blipFill>
        <p:spPr>
          <a:xfrm>
            <a:off x="994010" y="2763266"/>
            <a:ext cx="2326315" cy="4762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8D9835E-F193-4A19-8044-624F94C23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75023"/>
          <a:stretch/>
        </p:blipFill>
        <p:spPr>
          <a:xfrm>
            <a:off x="994011" y="1791589"/>
            <a:ext cx="2326315" cy="4762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97C46C6-6D07-4653-8A8C-68FEB13C2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75023"/>
          <a:stretch/>
        </p:blipFill>
        <p:spPr>
          <a:xfrm>
            <a:off x="994010" y="2284741"/>
            <a:ext cx="2326315" cy="4762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3CBAFF7-AEBF-4A23-82A0-592723F020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45" t="42149" r="44932" b="52638"/>
          <a:stretch/>
        </p:blipFill>
        <p:spPr>
          <a:xfrm>
            <a:off x="1356965" y="1364622"/>
            <a:ext cx="1508668" cy="383883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9DB8153-764F-40FC-8C24-FA5DFE4558B8}"/>
              </a:ext>
            </a:extLst>
          </p:cNvPr>
          <p:cNvCxnSpPr/>
          <p:nvPr/>
        </p:nvCxnSpPr>
        <p:spPr>
          <a:xfrm>
            <a:off x="2545510" y="1382365"/>
            <a:ext cx="0" cy="383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3767136B-4662-4C08-B466-5B069881FF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45" t="42149" r="44932" b="52638"/>
          <a:stretch/>
        </p:blipFill>
        <p:spPr>
          <a:xfrm>
            <a:off x="1356965" y="1837118"/>
            <a:ext cx="1508668" cy="383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8C9D7C-8B72-4781-9B6D-05D65D0370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45" t="42149" r="44932" b="52638"/>
          <a:stretch/>
        </p:blipFill>
        <p:spPr>
          <a:xfrm>
            <a:off x="1383782" y="2319483"/>
            <a:ext cx="1508668" cy="383883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2860C3-AC91-4B08-800D-CDE5013AAC8A}"/>
              </a:ext>
            </a:extLst>
          </p:cNvPr>
          <p:cNvCxnSpPr/>
          <p:nvPr/>
        </p:nvCxnSpPr>
        <p:spPr>
          <a:xfrm>
            <a:off x="2543129" y="1837117"/>
            <a:ext cx="0" cy="383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074FA1-17C7-4ED0-A3A0-7B4300266A13}"/>
              </a:ext>
            </a:extLst>
          </p:cNvPr>
          <p:cNvCxnSpPr/>
          <p:nvPr/>
        </p:nvCxnSpPr>
        <p:spPr>
          <a:xfrm>
            <a:off x="2538366" y="2319928"/>
            <a:ext cx="0" cy="383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B617442-A22F-4733-96C5-D4E0C84ACD83}"/>
              </a:ext>
            </a:extLst>
          </p:cNvPr>
          <p:cNvSpPr txBox="1"/>
          <p:nvPr/>
        </p:nvSpPr>
        <p:spPr>
          <a:xfrm>
            <a:off x="2669596" y="1448751"/>
            <a:ext cx="518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>
                <a:solidFill>
                  <a:srgbClr val="FD9727"/>
                </a:solidFill>
                <a:latin typeface="Lato" panose="020F0502020204030203" pitchFamily="34" charset="0"/>
              </a:rPr>
              <a:t>Review</a:t>
            </a:r>
            <a:endParaRPr lang="en-IN" sz="600" dirty="0">
              <a:solidFill>
                <a:srgbClr val="FD9727"/>
              </a:solidFill>
              <a:latin typeface="Lato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0472A0-48AC-4073-BCE8-F1BE9DE2C430}"/>
              </a:ext>
            </a:extLst>
          </p:cNvPr>
          <p:cNvSpPr txBox="1"/>
          <p:nvPr/>
        </p:nvSpPr>
        <p:spPr>
          <a:xfrm>
            <a:off x="2678530" y="1931116"/>
            <a:ext cx="518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>
                <a:solidFill>
                  <a:srgbClr val="FD9727"/>
                </a:solidFill>
                <a:latin typeface="Lato" panose="020F0502020204030203" pitchFamily="34" charset="0"/>
              </a:rPr>
              <a:t>Review</a:t>
            </a:r>
            <a:endParaRPr lang="en-IN" sz="600" dirty="0">
              <a:solidFill>
                <a:srgbClr val="FD9727"/>
              </a:solidFill>
              <a:latin typeface="Lato" panose="020F050202020403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346D8B-C56C-4355-A076-31D24104D243}"/>
              </a:ext>
            </a:extLst>
          </p:cNvPr>
          <p:cNvSpPr txBox="1"/>
          <p:nvPr/>
        </p:nvSpPr>
        <p:spPr>
          <a:xfrm>
            <a:off x="2669596" y="2415143"/>
            <a:ext cx="518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>
                <a:solidFill>
                  <a:srgbClr val="FD9727"/>
                </a:solidFill>
                <a:latin typeface="Lato" panose="020F0502020204030203" pitchFamily="34" charset="0"/>
              </a:rPr>
              <a:t>Review</a:t>
            </a:r>
            <a:endParaRPr lang="en-IN" sz="600" dirty="0">
              <a:solidFill>
                <a:srgbClr val="FD9727"/>
              </a:solidFill>
              <a:latin typeface="Lato" panose="020F050202020403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51BC2FA-87C9-4757-8B94-099D780C9B80}"/>
              </a:ext>
            </a:extLst>
          </p:cNvPr>
          <p:cNvSpPr txBox="1"/>
          <p:nvPr/>
        </p:nvSpPr>
        <p:spPr>
          <a:xfrm>
            <a:off x="6912871" y="5780588"/>
            <a:ext cx="27336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complaint has been entered in the portal, a tick mark to come next to the claim. 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40AF75-EEC0-4F2D-8C58-9A1D45674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19" y="554030"/>
            <a:ext cx="2725445" cy="50252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7B0CBF-A9A5-4ECC-A966-B2E8AC6E0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98" y="562323"/>
            <a:ext cx="2725445" cy="502527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6E2AE7E-95B6-4CF5-9CD9-97163789EB3A}"/>
              </a:ext>
            </a:extLst>
          </p:cNvPr>
          <p:cNvSpPr txBox="1"/>
          <p:nvPr/>
        </p:nvSpPr>
        <p:spPr>
          <a:xfrm>
            <a:off x="5791710" y="1752059"/>
            <a:ext cx="207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</a:rPr>
              <a:t>+ branch name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399DFF-01F6-47C3-9B3F-3379A72F2DBA}"/>
              </a:ext>
            </a:extLst>
          </p:cNvPr>
          <p:cNvSpPr txBox="1"/>
          <p:nvPr/>
        </p:nvSpPr>
        <p:spPr>
          <a:xfrm>
            <a:off x="9342539" y="1734259"/>
            <a:ext cx="207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</a:rPr>
              <a:t>+ branch name</a:t>
            </a:r>
          </a:p>
        </p:txBody>
      </p:sp>
    </p:spTree>
    <p:extLst>
      <p:ext uri="{BB962C8B-B14F-4D97-AF65-F5344CB8AC3E}">
        <p14:creationId xmlns:p14="http://schemas.microsoft.com/office/powerpoint/2010/main" val="1506541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SCV- Audit Review-Stage 2- Audit Head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391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8E26CAB-A000-488A-8679-7970263B77B7}"/>
              </a:ext>
            </a:extLst>
          </p:cNvPr>
          <p:cNvSpPr txBox="1"/>
          <p:nvPr/>
        </p:nvSpPr>
        <p:spPr>
          <a:xfrm>
            <a:off x="827745" y="5778221"/>
            <a:ext cx="2449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Head can see his current tasks-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Audits and 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SCV to be reviewed.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4F3682-19F3-4FA9-B5FE-5380895B6678}"/>
              </a:ext>
            </a:extLst>
          </p:cNvPr>
          <p:cNvSpPr txBox="1"/>
          <p:nvPr/>
        </p:nvSpPr>
        <p:spPr>
          <a:xfrm>
            <a:off x="3751314" y="5735149"/>
            <a:ext cx="272146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Head can view the deviations and download the full Audit Report. 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can also directly call CGRS helpline/ Mail compliance committee to know the status of the open issues. 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E5C5910-C523-4127-B00A-DDA6C0E4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0" y="497351"/>
            <a:ext cx="2825863" cy="502375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95DF529-C113-4E2C-ACEF-64BE36DC890B}"/>
              </a:ext>
            </a:extLst>
          </p:cNvPr>
          <p:cNvSpPr txBox="1"/>
          <p:nvPr/>
        </p:nvSpPr>
        <p:spPr>
          <a:xfrm>
            <a:off x="6837414" y="5732055"/>
            <a:ext cx="27214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Format in Excel Sheet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DA92F8-1970-45EF-82D7-E1CF210F0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85" y="497355"/>
            <a:ext cx="2778288" cy="50237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2F1D7E-7E21-418C-A745-89C906AA242F}"/>
              </a:ext>
            </a:extLst>
          </p:cNvPr>
          <p:cNvSpPr txBox="1"/>
          <p:nvPr/>
        </p:nvSpPr>
        <p:spPr>
          <a:xfrm>
            <a:off x="6096000" y="2147582"/>
            <a:ext cx="207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</a:rPr>
              <a:t>+ branch name</a:t>
            </a:r>
          </a:p>
        </p:txBody>
      </p:sp>
    </p:spTree>
    <p:extLst>
      <p:ext uri="{BB962C8B-B14F-4D97-AF65-F5344CB8AC3E}">
        <p14:creationId xmlns:p14="http://schemas.microsoft.com/office/powerpoint/2010/main" val="281551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17428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 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27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B87B82-249B-42B6-B254-436913B6E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7" y="111329"/>
            <a:ext cx="6755886" cy="3059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367B89-B980-4C89-A7C5-E22FA23EC358}"/>
              </a:ext>
            </a:extLst>
          </p:cNvPr>
          <p:cNvSpPr txBox="1"/>
          <p:nvPr/>
        </p:nvSpPr>
        <p:spPr>
          <a:xfrm>
            <a:off x="251669" y="1236068"/>
            <a:ext cx="194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Reviewed by Audit Head</a:t>
            </a:r>
          </a:p>
        </p:txBody>
      </p:sp>
    </p:spTree>
    <p:extLst>
      <p:ext uri="{BB962C8B-B14F-4D97-AF65-F5344CB8AC3E}">
        <p14:creationId xmlns:p14="http://schemas.microsoft.com/office/powerpoint/2010/main" val="421610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025167-338B-4C67-A65E-3F3D3A981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8" y="595377"/>
            <a:ext cx="9664394" cy="5429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EB1EC-A83C-40FA-A578-C68C101C608C}"/>
              </a:ext>
            </a:extLst>
          </p:cNvPr>
          <p:cNvSpPr txBox="1"/>
          <p:nvPr/>
        </p:nvSpPr>
        <p:spPr>
          <a:xfrm>
            <a:off x="-16980" y="0"/>
            <a:ext cx="41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SCV- Process Flow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EA2027-F36A-4532-8381-0D094D511F73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C8EF0DB-42F3-4134-94D7-FB2901A2D4B8}"/>
              </a:ext>
            </a:extLst>
          </p:cNvPr>
          <p:cNvSpPr/>
          <p:nvPr/>
        </p:nvSpPr>
        <p:spPr>
          <a:xfrm>
            <a:off x="8682606" y="4211272"/>
            <a:ext cx="1015068" cy="66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" panose="020F0502020204030203" pitchFamily="34" charset="0"/>
              </a:rPr>
              <a:t>Audit Manager will review the audit</a:t>
            </a:r>
            <a:endParaRPr lang="en-IN" sz="10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06DFE7-3C0B-4ED7-9E9E-F4BD8AC2DF81}"/>
              </a:ext>
            </a:extLst>
          </p:cNvPr>
          <p:cNvCxnSpPr/>
          <p:nvPr/>
        </p:nvCxnSpPr>
        <p:spPr>
          <a:xfrm>
            <a:off x="9739619" y="4555221"/>
            <a:ext cx="469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260EFB-5AA8-4663-BFB0-DE153626B349}"/>
              </a:ext>
            </a:extLst>
          </p:cNvPr>
          <p:cNvSpPr/>
          <p:nvPr/>
        </p:nvSpPr>
        <p:spPr>
          <a:xfrm>
            <a:off x="10201014" y="4135772"/>
            <a:ext cx="1115737" cy="847288"/>
          </a:xfrm>
          <a:prstGeom prst="roundRect">
            <a:avLst>
              <a:gd name="adj" fmla="val 6766"/>
            </a:avLst>
          </a:prstGeom>
          <a:noFill/>
          <a:ln>
            <a:solidFill>
              <a:srgbClr val="FD9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9A4DCB-2AA7-43AB-8676-0786E77EC4FE}"/>
              </a:ext>
            </a:extLst>
          </p:cNvPr>
          <p:cNvSpPr/>
          <p:nvPr/>
        </p:nvSpPr>
        <p:spPr>
          <a:xfrm>
            <a:off x="10251346" y="4221059"/>
            <a:ext cx="1015068" cy="66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" panose="020F0502020204030203" pitchFamily="34" charset="0"/>
              </a:rPr>
              <a:t>Audit Manager will check if deviations are closed</a:t>
            </a:r>
            <a:endParaRPr lang="en-IN" sz="10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65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 Review-Stage 1- Audit Head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24F3682-19F3-4FA9-B5FE-5380895B6678}"/>
              </a:ext>
            </a:extLst>
          </p:cNvPr>
          <p:cNvSpPr txBox="1"/>
          <p:nvPr/>
        </p:nvSpPr>
        <p:spPr>
          <a:xfrm>
            <a:off x="3830350" y="5988337"/>
            <a:ext cx="2449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Manager can view branch audit deviations, branch insights, download full report and lodge complaint in portals. 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51BC2FA-87C9-4757-8B94-099D780C9B80}"/>
              </a:ext>
            </a:extLst>
          </p:cNvPr>
          <p:cNvSpPr txBox="1"/>
          <p:nvPr/>
        </p:nvSpPr>
        <p:spPr>
          <a:xfrm>
            <a:off x="7017305" y="5942171"/>
            <a:ext cx="2733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 Deviation Screens.</a:t>
            </a: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406D4-27B3-49E0-9C73-C1B98E3D9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05" y="500331"/>
            <a:ext cx="2835194" cy="5040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59374-2BEB-40CF-8DF7-6CCC02395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76" y="500331"/>
            <a:ext cx="2628643" cy="53741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8760A2-EFD5-425E-97A1-0FB9958F0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0" y="497351"/>
            <a:ext cx="2825863" cy="502375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6C86021-B19D-4146-A8FD-37F6BB06FAB7}"/>
              </a:ext>
            </a:extLst>
          </p:cNvPr>
          <p:cNvSpPr txBox="1"/>
          <p:nvPr/>
        </p:nvSpPr>
        <p:spPr>
          <a:xfrm>
            <a:off x="827745" y="5778221"/>
            <a:ext cx="24492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Head can see his current tasks-</a:t>
            </a: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Audits and SCV to be reviewed.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75313-DDD2-4FA3-9D8E-B6F251178CDE}"/>
              </a:ext>
            </a:extLst>
          </p:cNvPr>
          <p:cNvSpPr/>
          <p:nvPr/>
        </p:nvSpPr>
        <p:spPr>
          <a:xfrm>
            <a:off x="9767704" y="1140903"/>
            <a:ext cx="964733" cy="3523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C60C-373E-44E8-8033-BF31EF02BFC9}"/>
              </a:ext>
            </a:extLst>
          </p:cNvPr>
          <p:cNvSpPr/>
          <p:nvPr/>
        </p:nvSpPr>
        <p:spPr>
          <a:xfrm>
            <a:off x="9767703" y="1510019"/>
            <a:ext cx="964733" cy="2852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919063-3F92-4A9B-94EF-494E99802F1C}"/>
              </a:ext>
            </a:extLst>
          </p:cNvPr>
          <p:cNvSpPr/>
          <p:nvPr/>
        </p:nvSpPr>
        <p:spPr>
          <a:xfrm>
            <a:off x="9768158" y="1793910"/>
            <a:ext cx="964733" cy="37345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C6988-D87A-443E-92FF-864D72BF0179}"/>
              </a:ext>
            </a:extLst>
          </p:cNvPr>
          <p:cNvSpPr txBox="1"/>
          <p:nvPr/>
        </p:nvSpPr>
        <p:spPr>
          <a:xfrm>
            <a:off x="9759769" y="922450"/>
            <a:ext cx="88084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800" dirty="0">
                <a:latin typeface="Lato Black" panose="020F0A02020204030203" pitchFamily="34" charset="0"/>
              </a:rPr>
              <a:t>Previous Audit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2F3978-F2EA-4F2C-A2DC-DCB3D2B6338E}"/>
              </a:ext>
            </a:extLst>
          </p:cNvPr>
          <p:cNvSpPr txBox="1"/>
          <p:nvPr/>
        </p:nvSpPr>
        <p:spPr>
          <a:xfrm>
            <a:off x="8787101" y="922450"/>
            <a:ext cx="88084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800" dirty="0">
                <a:latin typeface="Lato Black" panose="020F0A02020204030203" pitchFamily="34" charset="0"/>
              </a:rPr>
              <a:t>Current Audit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C3A295-819A-4301-9A79-25DE14642F81}"/>
              </a:ext>
            </a:extLst>
          </p:cNvPr>
          <p:cNvSpPr/>
          <p:nvPr/>
        </p:nvSpPr>
        <p:spPr>
          <a:xfrm>
            <a:off x="9787402" y="2498881"/>
            <a:ext cx="964733" cy="3523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3B1C23-A47C-4C09-9D01-07B5603B67BD}"/>
              </a:ext>
            </a:extLst>
          </p:cNvPr>
          <p:cNvSpPr/>
          <p:nvPr/>
        </p:nvSpPr>
        <p:spPr>
          <a:xfrm>
            <a:off x="9787401" y="2867997"/>
            <a:ext cx="964733" cy="2852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66FCC-E3B4-4603-A79C-01B9AA566EB9}"/>
              </a:ext>
            </a:extLst>
          </p:cNvPr>
          <p:cNvSpPr/>
          <p:nvPr/>
        </p:nvSpPr>
        <p:spPr>
          <a:xfrm>
            <a:off x="9787856" y="3151888"/>
            <a:ext cx="964733" cy="37345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7B1A2-3750-40F8-9ACD-E3EED68B9955}"/>
              </a:ext>
            </a:extLst>
          </p:cNvPr>
          <p:cNvSpPr/>
          <p:nvPr/>
        </p:nvSpPr>
        <p:spPr>
          <a:xfrm>
            <a:off x="9767703" y="3826016"/>
            <a:ext cx="964733" cy="3523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1D2051-6086-4EF6-9011-E162E62E1E6C}"/>
              </a:ext>
            </a:extLst>
          </p:cNvPr>
          <p:cNvSpPr/>
          <p:nvPr/>
        </p:nvSpPr>
        <p:spPr>
          <a:xfrm>
            <a:off x="9767702" y="4195132"/>
            <a:ext cx="964733" cy="2852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808D07-8B18-4A44-8757-F6528E76D33E}"/>
              </a:ext>
            </a:extLst>
          </p:cNvPr>
          <p:cNvSpPr/>
          <p:nvPr/>
        </p:nvSpPr>
        <p:spPr>
          <a:xfrm>
            <a:off x="9768157" y="4479023"/>
            <a:ext cx="964733" cy="37345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228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17428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Application- Audit Manager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49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Review- Audit Manager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DC95FB8-8216-4C83-AA34-76BC1FD31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40" y="528433"/>
            <a:ext cx="9815119" cy="61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48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Review- Audit Manager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99D99CA-0AEF-45A5-A0C7-0E71F286B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07" y="456503"/>
            <a:ext cx="7858785" cy="63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88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17428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Application- Audit Head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33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Review- Audit Head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C16DB6F-7CAB-43CC-A52D-CD4F65FB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0" y="579058"/>
            <a:ext cx="9794023" cy="60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80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Review- Audit Head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1220142-BAF7-4DE9-941A-5A8634ED9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92" y="485817"/>
            <a:ext cx="7804328" cy="62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40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Review- Audit Head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FB19086-6A5F-4DD7-8D83-580E1D37D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79" y="494734"/>
            <a:ext cx="10058952" cy="62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8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Review- Audit Head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C76ECE9-8D21-4234-ADEE-FFC853433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87" y="438658"/>
            <a:ext cx="6825197" cy="62515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98FD7-F295-42D4-80FB-6D923C4ECA66}"/>
              </a:ext>
            </a:extLst>
          </p:cNvPr>
          <p:cNvSpPr/>
          <p:nvPr/>
        </p:nvSpPr>
        <p:spPr>
          <a:xfrm>
            <a:off x="9571839" y="3942826"/>
            <a:ext cx="964733" cy="3523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B1263-A5B6-48C0-AA6C-576C7ACD199D}"/>
              </a:ext>
            </a:extLst>
          </p:cNvPr>
          <p:cNvSpPr/>
          <p:nvPr/>
        </p:nvSpPr>
        <p:spPr>
          <a:xfrm>
            <a:off x="9571838" y="4295164"/>
            <a:ext cx="964733" cy="2852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C4DF2-CA02-4864-98D3-17D99F88F9DE}"/>
              </a:ext>
            </a:extLst>
          </p:cNvPr>
          <p:cNvSpPr/>
          <p:nvPr/>
        </p:nvSpPr>
        <p:spPr>
          <a:xfrm>
            <a:off x="9571837" y="4580389"/>
            <a:ext cx="964733" cy="2852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466B5-529F-40EA-AB5A-70CDC3FCF016}"/>
              </a:ext>
            </a:extLst>
          </p:cNvPr>
          <p:cNvSpPr txBox="1"/>
          <p:nvPr/>
        </p:nvSpPr>
        <p:spPr>
          <a:xfrm>
            <a:off x="7952763" y="4011273"/>
            <a:ext cx="154357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800" dirty="0">
                <a:latin typeface="Lato Black" panose="020F0A02020204030203" pitchFamily="34" charset="0"/>
              </a:rPr>
              <a:t>Current Audit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1C5AD-1F19-41A1-B973-384E4BAE90EA}"/>
              </a:ext>
            </a:extLst>
          </p:cNvPr>
          <p:cNvSpPr txBox="1"/>
          <p:nvPr/>
        </p:nvSpPr>
        <p:spPr>
          <a:xfrm>
            <a:off x="9571838" y="4011273"/>
            <a:ext cx="88084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800" dirty="0">
                <a:latin typeface="Lato Black" panose="020F0A02020204030203" pitchFamily="34" charset="0"/>
              </a:rPr>
              <a:t>Previous Audit</a:t>
            </a:r>
          </a:p>
        </p:txBody>
      </p:sp>
    </p:spTree>
    <p:extLst>
      <p:ext uri="{BB962C8B-B14F-4D97-AF65-F5344CB8AC3E}">
        <p14:creationId xmlns:p14="http://schemas.microsoft.com/office/powerpoint/2010/main" val="139286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Screen-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Head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C280F20-44D8-4987-B148-B555340B8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"/>
          <a:stretch/>
        </p:blipFill>
        <p:spPr>
          <a:xfrm>
            <a:off x="194079" y="613890"/>
            <a:ext cx="8295580" cy="5630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1093F0-7461-4E57-8421-02C1AB2E990C}"/>
              </a:ext>
            </a:extLst>
          </p:cNvPr>
          <p:cNvSpPr txBox="1"/>
          <p:nvPr/>
        </p:nvSpPr>
        <p:spPr>
          <a:xfrm>
            <a:off x="8489659" y="735888"/>
            <a:ext cx="24492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Head can view and download the following reports: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 Report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 Branch Audit Report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SCV Report</a:t>
            </a:r>
          </a:p>
          <a:p>
            <a:pPr marL="171450" indent="-171450">
              <a:buFontTx/>
              <a:buChar char="-"/>
            </a:pP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type in case of SCV: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 Report (only actionable deviations will be highlighted)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Report (all audit points will be reported)</a:t>
            </a:r>
          </a:p>
          <a:p>
            <a:pPr marL="171450" indent="-171450">
              <a:buFontTx/>
              <a:buChar char="-"/>
            </a:pP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type in case of Branch Audit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 Report (only issues highlighted)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Report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Branch Report</a:t>
            </a:r>
          </a:p>
          <a:p>
            <a:pPr marL="171450" indent="-171450">
              <a:buFontTx/>
              <a:buChar char="-"/>
            </a:pP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7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D1EE8-921A-4157-8DFD-52443C52B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" r="2754" b="11043"/>
          <a:stretch/>
        </p:blipFill>
        <p:spPr>
          <a:xfrm>
            <a:off x="481003" y="647344"/>
            <a:ext cx="10597406" cy="5563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8A8CF-EED6-40FB-BBC5-46D640C29C02}"/>
              </a:ext>
            </a:extLst>
          </p:cNvPr>
          <p:cNvSpPr txBox="1"/>
          <p:nvPr/>
        </p:nvSpPr>
        <p:spPr>
          <a:xfrm>
            <a:off x="-16980" y="0"/>
            <a:ext cx="41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LUC- Process Flow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BCFBDC-9662-4BA4-B065-E76948F1BAA1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B8CB99C-B580-41F3-874E-696A46CAF5E1}"/>
              </a:ext>
            </a:extLst>
          </p:cNvPr>
          <p:cNvSpPr/>
          <p:nvPr/>
        </p:nvSpPr>
        <p:spPr>
          <a:xfrm>
            <a:off x="481003" y="4420998"/>
            <a:ext cx="5080898" cy="2067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B169AC-751A-463F-B384-162D53F86856}"/>
              </a:ext>
            </a:extLst>
          </p:cNvPr>
          <p:cNvCxnSpPr>
            <a:cxnSpLocks/>
          </p:cNvCxnSpPr>
          <p:nvPr/>
        </p:nvCxnSpPr>
        <p:spPr>
          <a:xfrm flipH="1">
            <a:off x="3395133" y="4420998"/>
            <a:ext cx="491067" cy="44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08B959-0FF7-44F9-979E-3DF7D30ECDFE}"/>
              </a:ext>
            </a:extLst>
          </p:cNvPr>
          <p:cNvCxnSpPr>
            <a:cxnSpLocks/>
          </p:cNvCxnSpPr>
          <p:nvPr/>
        </p:nvCxnSpPr>
        <p:spPr>
          <a:xfrm>
            <a:off x="4093220" y="4420997"/>
            <a:ext cx="467640" cy="447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92343C3-3785-4E22-B18A-1BC168E4B306}"/>
              </a:ext>
            </a:extLst>
          </p:cNvPr>
          <p:cNvSpPr txBox="1"/>
          <p:nvPr/>
        </p:nvSpPr>
        <p:spPr>
          <a:xfrm>
            <a:off x="2633133" y="486833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ato" panose="020F0502020204030203" pitchFamily="34" charset="0"/>
              </a:rPr>
              <a:t>If loan purpose matches loan utilization</a:t>
            </a:r>
            <a:endParaRPr lang="en-IN" sz="1200" dirty="0">
              <a:latin typeface="Lato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458E60-3399-4BDD-9CAD-3E375330ED65}"/>
              </a:ext>
            </a:extLst>
          </p:cNvPr>
          <p:cNvSpPr txBox="1"/>
          <p:nvPr/>
        </p:nvSpPr>
        <p:spPr>
          <a:xfrm>
            <a:off x="4042420" y="489316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ato" panose="020F0502020204030203" pitchFamily="34" charset="0"/>
              </a:rPr>
              <a:t>Image/ proof of</a:t>
            </a:r>
          </a:p>
          <a:p>
            <a:r>
              <a:rPr lang="en-US" sz="1200" dirty="0">
                <a:latin typeface="Lato" panose="020F0502020204030203" pitchFamily="34" charset="0"/>
              </a:rPr>
              <a:t>utilization</a:t>
            </a:r>
            <a:endParaRPr lang="en-IN" sz="12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1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17428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Application- Admin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9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Screen-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1093F0-7461-4E57-8421-02C1AB2E990C}"/>
              </a:ext>
            </a:extLst>
          </p:cNvPr>
          <p:cNvSpPr txBox="1"/>
          <p:nvPr/>
        </p:nvSpPr>
        <p:spPr>
          <a:xfrm>
            <a:off x="8489659" y="783513"/>
            <a:ext cx="244929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 can view and download the following reports: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 Report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 Branch Audit Report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SCV Report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 Report</a:t>
            </a:r>
          </a:p>
          <a:p>
            <a:pPr marL="171450" indent="-171450">
              <a:buFontTx/>
              <a:buChar char="-"/>
            </a:pP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type in case of SCV: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 Report (only actionable deviations will be highlighted)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Report (all audit points will be reported)</a:t>
            </a:r>
          </a:p>
          <a:p>
            <a:pPr marL="171450" indent="-171450">
              <a:buFontTx/>
              <a:buChar char="-"/>
            </a:pP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type in case of Branch Audit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 Report (only issues highlighted)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Report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Branch Report</a:t>
            </a:r>
          </a:p>
          <a:p>
            <a:pPr marL="171450" indent="-171450">
              <a:buFontTx/>
              <a:buChar char="-"/>
            </a:pP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type in case of LUC Report:</a:t>
            </a:r>
          </a:p>
          <a:p>
            <a:pPr marL="171450" indent="-171450">
              <a:buFontTx/>
              <a:buChar char="-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Report</a:t>
            </a:r>
          </a:p>
          <a:p>
            <a:pPr marL="171450" indent="-171450">
              <a:buFontTx/>
              <a:buChar char="-"/>
            </a:pP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4B164-A3E1-4E52-9602-A1974DFA2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"/>
          <a:stretch/>
        </p:blipFill>
        <p:spPr>
          <a:xfrm>
            <a:off x="99587" y="563070"/>
            <a:ext cx="8180348" cy="57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71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407001"/>
          </a:xfrm>
        </p:spPr>
        <p:txBody>
          <a:bodyPr/>
          <a:lstStyle/>
          <a:p>
            <a:r>
              <a:rPr lang="en-US" sz="1800" dirty="0">
                <a:latin typeface="Lato" panose="020F0502020204030203" pitchFamily="34" charset="0"/>
              </a:rPr>
              <a:t>Dashboard Screens</a:t>
            </a:r>
            <a:endParaRPr lang="en-IN" sz="1800" dirty="0"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27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EB954E-3C4F-4849-A301-BAE3E207BC42}"/>
              </a:ext>
            </a:extLst>
          </p:cNvPr>
          <p:cNvSpPr/>
          <p:nvPr/>
        </p:nvSpPr>
        <p:spPr>
          <a:xfrm>
            <a:off x="-16981" y="371439"/>
            <a:ext cx="12208981" cy="6488664"/>
          </a:xfrm>
          <a:prstGeom prst="rect">
            <a:avLst/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 Screen-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Head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BD21D5-9A9F-4673-90B4-3A6721FF6DEB}"/>
              </a:ext>
            </a:extLst>
          </p:cNvPr>
          <p:cNvSpPr/>
          <p:nvPr/>
        </p:nvSpPr>
        <p:spPr>
          <a:xfrm>
            <a:off x="801625" y="472422"/>
            <a:ext cx="1627464" cy="847285"/>
          </a:xfrm>
          <a:prstGeom prst="roundRect">
            <a:avLst/>
          </a:prstGeom>
          <a:solidFill>
            <a:srgbClr val="005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Lato" panose="020F0502020204030203" pitchFamily="34" charset="0"/>
              </a:rPr>
              <a:t>SCV Reviewed</a:t>
            </a:r>
          </a:p>
          <a:p>
            <a:pPr algn="ctr"/>
            <a:r>
              <a:rPr lang="en-IN" sz="1600" dirty="0">
                <a:latin typeface="Lato" panose="020F0502020204030203" pitchFamily="34" charset="0"/>
              </a:rPr>
              <a:t> 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0E660B-2638-41FE-B925-BFE95E714DF6}"/>
              </a:ext>
            </a:extLst>
          </p:cNvPr>
          <p:cNvSpPr/>
          <p:nvPr/>
        </p:nvSpPr>
        <p:spPr>
          <a:xfrm>
            <a:off x="2539544" y="472421"/>
            <a:ext cx="1627464" cy="847285"/>
          </a:xfrm>
          <a:prstGeom prst="roundRect">
            <a:avLst/>
          </a:prstGeom>
          <a:solidFill>
            <a:srgbClr val="279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Lato" panose="020F0502020204030203" pitchFamily="34" charset="0"/>
              </a:rPr>
              <a:t>SCV- Pending</a:t>
            </a:r>
          </a:p>
          <a:p>
            <a:pPr algn="ctr"/>
            <a:r>
              <a:rPr lang="en-IN" sz="1600" dirty="0">
                <a:latin typeface="Lato" panose="020F0502020204030203" pitchFamily="34" charset="0"/>
              </a:rPr>
              <a:t> 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4E2A46-0DE4-4554-B524-173C3A1E7FB9}"/>
              </a:ext>
            </a:extLst>
          </p:cNvPr>
          <p:cNvSpPr/>
          <p:nvPr/>
        </p:nvSpPr>
        <p:spPr>
          <a:xfrm>
            <a:off x="4277463" y="472421"/>
            <a:ext cx="1627464" cy="847285"/>
          </a:xfrm>
          <a:prstGeom prst="roundRect">
            <a:avLst/>
          </a:prstGeom>
          <a:solidFill>
            <a:srgbClr val="FD9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Avg. Days taken for Review</a:t>
            </a:r>
          </a:p>
          <a:p>
            <a:pPr algn="ctr"/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 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EE001-D8A0-4F0B-9A0F-4CA50593C34E}"/>
              </a:ext>
            </a:extLst>
          </p:cNvPr>
          <p:cNvSpPr/>
          <p:nvPr/>
        </p:nvSpPr>
        <p:spPr>
          <a:xfrm>
            <a:off x="255651" y="1430650"/>
            <a:ext cx="3830111" cy="236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2AF14-45E2-4FB6-833A-9009E7FBD819}"/>
              </a:ext>
            </a:extLst>
          </p:cNvPr>
          <p:cNvSpPr txBox="1"/>
          <p:nvPr/>
        </p:nvSpPr>
        <p:spPr>
          <a:xfrm>
            <a:off x="366859" y="1446326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Complaints in CGRS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2A8DD8-D72C-4511-B3E2-328168F2EA61}"/>
              </a:ext>
            </a:extLst>
          </p:cNvPr>
          <p:cNvSpPr/>
          <p:nvPr/>
        </p:nvSpPr>
        <p:spPr>
          <a:xfrm>
            <a:off x="6039354" y="472422"/>
            <a:ext cx="1627464" cy="847285"/>
          </a:xfrm>
          <a:prstGeom prst="roundRect">
            <a:avLst/>
          </a:prstGeom>
          <a:solidFill>
            <a:srgbClr val="005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Lato" panose="020F0502020204030203" pitchFamily="34" charset="0"/>
              </a:rPr>
              <a:t>Branch Audit Reviewed</a:t>
            </a:r>
          </a:p>
          <a:p>
            <a:pPr algn="ctr"/>
            <a:r>
              <a:rPr lang="en-IN" sz="1600" dirty="0">
                <a:latin typeface="Lato" panose="020F0502020204030203" pitchFamily="34" charset="0"/>
              </a:rPr>
              <a:t> 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060CDF-553B-43D6-98A3-180257D91121}"/>
              </a:ext>
            </a:extLst>
          </p:cNvPr>
          <p:cNvSpPr/>
          <p:nvPr/>
        </p:nvSpPr>
        <p:spPr>
          <a:xfrm>
            <a:off x="7777273" y="472421"/>
            <a:ext cx="1627464" cy="847285"/>
          </a:xfrm>
          <a:prstGeom prst="roundRect">
            <a:avLst/>
          </a:prstGeom>
          <a:solidFill>
            <a:srgbClr val="279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Lato" panose="020F0502020204030203" pitchFamily="34" charset="0"/>
              </a:rPr>
              <a:t>Branch Audit- Pending</a:t>
            </a:r>
          </a:p>
          <a:p>
            <a:pPr algn="ctr"/>
            <a:r>
              <a:rPr lang="en-IN" sz="1600" dirty="0">
                <a:latin typeface="Lato" panose="020F0502020204030203" pitchFamily="34" charset="0"/>
              </a:rPr>
              <a:t> 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CA2E22-90FB-44C0-8F11-080FD70FE165}"/>
              </a:ext>
            </a:extLst>
          </p:cNvPr>
          <p:cNvSpPr/>
          <p:nvPr/>
        </p:nvSpPr>
        <p:spPr>
          <a:xfrm>
            <a:off x="9515192" y="472421"/>
            <a:ext cx="1627464" cy="847285"/>
          </a:xfrm>
          <a:prstGeom prst="roundRect">
            <a:avLst/>
          </a:prstGeom>
          <a:solidFill>
            <a:srgbClr val="FD9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Avg. Days taken for Review</a:t>
            </a:r>
          </a:p>
          <a:p>
            <a:pPr algn="ctr"/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 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A68323-04B0-418E-8CD0-9BF54E27C1E3}"/>
              </a:ext>
            </a:extLst>
          </p:cNvPr>
          <p:cNvSpPr/>
          <p:nvPr/>
        </p:nvSpPr>
        <p:spPr>
          <a:xfrm>
            <a:off x="4168913" y="1431988"/>
            <a:ext cx="3830111" cy="236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FE45E5-A0BD-4858-A5F0-219470981282}"/>
              </a:ext>
            </a:extLst>
          </p:cNvPr>
          <p:cNvSpPr txBox="1"/>
          <p:nvPr/>
        </p:nvSpPr>
        <p:spPr>
          <a:xfrm>
            <a:off x="4205296" y="1446325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SCV- Deviation 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FAC633-AA3E-46CC-ABD0-263AA9E3C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376766"/>
              </p:ext>
            </p:extLst>
          </p:nvPr>
        </p:nvGraphicFramePr>
        <p:xfrm>
          <a:off x="4269997" y="1743878"/>
          <a:ext cx="3535494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EA6EE326-1881-4D34-A504-5F51A013D10D}"/>
              </a:ext>
            </a:extLst>
          </p:cNvPr>
          <p:cNvSpPr/>
          <p:nvPr/>
        </p:nvSpPr>
        <p:spPr>
          <a:xfrm>
            <a:off x="8083149" y="1424499"/>
            <a:ext cx="3830111" cy="237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3C0C03-C124-4E91-83C4-8CE489546F3D}"/>
              </a:ext>
            </a:extLst>
          </p:cNvPr>
          <p:cNvSpPr/>
          <p:nvPr/>
        </p:nvSpPr>
        <p:spPr>
          <a:xfrm>
            <a:off x="255651" y="3929870"/>
            <a:ext cx="3830111" cy="236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367AEE-8AEE-4424-94BF-412AA36C298D}"/>
              </a:ext>
            </a:extLst>
          </p:cNvPr>
          <p:cNvSpPr txBox="1"/>
          <p:nvPr/>
        </p:nvSpPr>
        <p:spPr>
          <a:xfrm>
            <a:off x="370894" y="3944207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SCV- High Risk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0740B0-C90C-4FF0-875B-643940A27052}"/>
              </a:ext>
            </a:extLst>
          </p:cNvPr>
          <p:cNvSpPr/>
          <p:nvPr/>
        </p:nvSpPr>
        <p:spPr>
          <a:xfrm>
            <a:off x="4228265" y="3929870"/>
            <a:ext cx="3830111" cy="236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5AAD12-3A61-4A8E-9235-471F8C0D6073}"/>
              </a:ext>
            </a:extLst>
          </p:cNvPr>
          <p:cNvSpPr txBox="1"/>
          <p:nvPr/>
        </p:nvSpPr>
        <p:spPr>
          <a:xfrm>
            <a:off x="8146714" y="1467905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Branch Audit- Lowest Score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FE3CCC7F-3155-40E3-BFC3-7DD311150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686215"/>
              </p:ext>
            </p:extLst>
          </p:nvPr>
        </p:nvGraphicFramePr>
        <p:xfrm>
          <a:off x="366859" y="4189692"/>
          <a:ext cx="3535494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F3F0322E-038E-4899-A820-69C43DA1A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130862"/>
              </p:ext>
            </p:extLst>
          </p:nvPr>
        </p:nvGraphicFramePr>
        <p:xfrm>
          <a:off x="8146714" y="1713390"/>
          <a:ext cx="3535494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FBEF8BA2-A9CD-4C9A-BA39-CE4348601333}"/>
              </a:ext>
            </a:extLst>
          </p:cNvPr>
          <p:cNvSpPr/>
          <p:nvPr/>
        </p:nvSpPr>
        <p:spPr>
          <a:xfrm>
            <a:off x="8106238" y="3917568"/>
            <a:ext cx="3830111" cy="237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411637-4279-4AAF-99D6-5530BA0D81F3}"/>
              </a:ext>
            </a:extLst>
          </p:cNvPr>
          <p:cNvSpPr txBox="1"/>
          <p:nvPr/>
        </p:nvSpPr>
        <p:spPr>
          <a:xfrm>
            <a:off x="8093256" y="3913629"/>
            <a:ext cx="334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Highest Branch Audit Pending at AM’s end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C0BB02A8-F022-49F3-A558-D1B9105BD2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365685"/>
              </p:ext>
            </p:extLst>
          </p:nvPr>
        </p:nvGraphicFramePr>
        <p:xfrm>
          <a:off x="8243701" y="4187891"/>
          <a:ext cx="3531763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332BD7FA-BDC1-43D6-915C-74C5258B28C5}"/>
              </a:ext>
            </a:extLst>
          </p:cNvPr>
          <p:cNvSpPr txBox="1"/>
          <p:nvPr/>
        </p:nvSpPr>
        <p:spPr>
          <a:xfrm>
            <a:off x="4227641" y="3946944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Lowest SCVs Performed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C34B873-C6E9-4D0C-864E-FAC4A9020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420031"/>
              </p:ext>
            </p:extLst>
          </p:nvPr>
        </p:nvGraphicFramePr>
        <p:xfrm>
          <a:off x="4378085" y="4221206"/>
          <a:ext cx="3531763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D6CDEA-8AA6-41D7-9D6E-EB7CA852F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588755"/>
              </p:ext>
            </p:extLst>
          </p:nvPr>
        </p:nvGraphicFramePr>
        <p:xfrm>
          <a:off x="453025" y="1725526"/>
          <a:ext cx="3211632" cy="198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12615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EB954E-3C4F-4849-A301-BAE3E207BC42}"/>
              </a:ext>
            </a:extLst>
          </p:cNvPr>
          <p:cNvSpPr/>
          <p:nvPr/>
        </p:nvSpPr>
        <p:spPr>
          <a:xfrm>
            <a:off x="0" y="369332"/>
            <a:ext cx="12208981" cy="6488664"/>
          </a:xfrm>
          <a:prstGeom prst="rect">
            <a:avLst/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 Screen-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Admin-SCV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BD21D5-9A9F-4673-90B4-3A6721FF6DEB}"/>
              </a:ext>
            </a:extLst>
          </p:cNvPr>
          <p:cNvSpPr/>
          <p:nvPr/>
        </p:nvSpPr>
        <p:spPr>
          <a:xfrm>
            <a:off x="1716025" y="497877"/>
            <a:ext cx="1627464" cy="847285"/>
          </a:xfrm>
          <a:prstGeom prst="roundRect">
            <a:avLst/>
          </a:prstGeom>
          <a:solidFill>
            <a:srgbClr val="005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Lato" panose="020F0502020204030203" pitchFamily="34" charset="0"/>
              </a:rPr>
              <a:t>SCV Completed</a:t>
            </a:r>
          </a:p>
          <a:p>
            <a:pPr algn="ctr"/>
            <a:r>
              <a:rPr lang="en-IN" sz="1600" dirty="0">
                <a:latin typeface="Lato" panose="020F0502020204030203" pitchFamily="34" charset="0"/>
              </a:rPr>
              <a:t> 05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0E660B-2638-41FE-B925-BFE95E714DF6}"/>
              </a:ext>
            </a:extLst>
          </p:cNvPr>
          <p:cNvSpPr/>
          <p:nvPr/>
        </p:nvSpPr>
        <p:spPr>
          <a:xfrm>
            <a:off x="3453944" y="497876"/>
            <a:ext cx="1627464" cy="847285"/>
          </a:xfrm>
          <a:prstGeom prst="roundRect">
            <a:avLst/>
          </a:prstGeom>
          <a:solidFill>
            <a:srgbClr val="279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Lato" panose="020F0502020204030203" pitchFamily="34" charset="0"/>
              </a:rPr>
              <a:t>SCV-In Process</a:t>
            </a:r>
          </a:p>
          <a:p>
            <a:pPr algn="ctr"/>
            <a:r>
              <a:rPr lang="en-IN" sz="1600" dirty="0">
                <a:latin typeface="Lato" panose="020F0502020204030203" pitchFamily="34" charset="0"/>
              </a:rPr>
              <a:t> 03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EE001-D8A0-4F0B-9A0F-4CA50593C34E}"/>
              </a:ext>
            </a:extLst>
          </p:cNvPr>
          <p:cNvSpPr/>
          <p:nvPr/>
        </p:nvSpPr>
        <p:spPr>
          <a:xfrm>
            <a:off x="255651" y="1430650"/>
            <a:ext cx="3830111" cy="236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2AF14-45E2-4FB6-833A-9009E7FBD819}"/>
              </a:ext>
            </a:extLst>
          </p:cNvPr>
          <p:cNvSpPr txBox="1"/>
          <p:nvPr/>
        </p:nvSpPr>
        <p:spPr>
          <a:xfrm>
            <a:off x="366859" y="1446326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Complaints in CGRS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A68323-04B0-418E-8CD0-9BF54E27C1E3}"/>
              </a:ext>
            </a:extLst>
          </p:cNvPr>
          <p:cNvSpPr/>
          <p:nvPr/>
        </p:nvSpPr>
        <p:spPr>
          <a:xfrm>
            <a:off x="4168913" y="1431988"/>
            <a:ext cx="3830111" cy="236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FE45E5-A0BD-4858-A5F0-219470981282}"/>
              </a:ext>
            </a:extLst>
          </p:cNvPr>
          <p:cNvSpPr txBox="1"/>
          <p:nvPr/>
        </p:nvSpPr>
        <p:spPr>
          <a:xfrm>
            <a:off x="4205296" y="1446325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SCV- Deviation 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FAC633-AA3E-46CC-ABD0-263AA9E3CCC9}"/>
              </a:ext>
            </a:extLst>
          </p:cNvPr>
          <p:cNvGraphicFramePr/>
          <p:nvPr/>
        </p:nvGraphicFramePr>
        <p:xfrm>
          <a:off x="4269997" y="1743878"/>
          <a:ext cx="3535494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BB0740B0-C90C-4FF0-875B-643940A27052}"/>
              </a:ext>
            </a:extLst>
          </p:cNvPr>
          <p:cNvSpPr/>
          <p:nvPr/>
        </p:nvSpPr>
        <p:spPr>
          <a:xfrm>
            <a:off x="258292" y="3946111"/>
            <a:ext cx="3830111" cy="236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EF8BA2-A9CD-4C9A-BA39-CE4348601333}"/>
              </a:ext>
            </a:extLst>
          </p:cNvPr>
          <p:cNvSpPr/>
          <p:nvPr/>
        </p:nvSpPr>
        <p:spPr>
          <a:xfrm>
            <a:off x="4136265" y="3933809"/>
            <a:ext cx="3830111" cy="237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411637-4279-4AAF-99D6-5530BA0D81F3}"/>
              </a:ext>
            </a:extLst>
          </p:cNvPr>
          <p:cNvSpPr txBox="1"/>
          <p:nvPr/>
        </p:nvSpPr>
        <p:spPr>
          <a:xfrm>
            <a:off x="4123284" y="3929870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Highest Review Pending at AMs end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91F73D-3398-42E9-AA0A-2AB34244BC94}"/>
              </a:ext>
            </a:extLst>
          </p:cNvPr>
          <p:cNvSpPr/>
          <p:nvPr/>
        </p:nvSpPr>
        <p:spPr>
          <a:xfrm>
            <a:off x="6882468" y="497876"/>
            <a:ext cx="1627464" cy="8472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Avg. Days taken for AM</a:t>
            </a:r>
          </a:p>
          <a:p>
            <a:pPr algn="ctr"/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 06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C79C1C0-D75B-4071-89EF-17C6763DBDFA}"/>
              </a:ext>
            </a:extLst>
          </p:cNvPr>
          <p:cNvSpPr/>
          <p:nvPr/>
        </p:nvSpPr>
        <p:spPr>
          <a:xfrm>
            <a:off x="8591959" y="497876"/>
            <a:ext cx="1627464" cy="8472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Avg. Days taken for Audit Head</a:t>
            </a:r>
          </a:p>
          <a:p>
            <a:pPr algn="ctr"/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 06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4B58F46A-8DBC-4F27-94E5-143D0AD1D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283602"/>
              </p:ext>
            </p:extLst>
          </p:nvPr>
        </p:nvGraphicFramePr>
        <p:xfrm>
          <a:off x="453025" y="1725526"/>
          <a:ext cx="3211632" cy="198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CC1C91F6-5467-4348-9BA8-FBA71112A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874112"/>
              </p:ext>
            </p:extLst>
          </p:nvPr>
        </p:nvGraphicFramePr>
        <p:xfrm>
          <a:off x="4267676" y="4204132"/>
          <a:ext cx="3531763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1E3D30A2-EF34-4E37-9046-4FDC79C4BA92}"/>
              </a:ext>
            </a:extLst>
          </p:cNvPr>
          <p:cNvSpPr txBox="1"/>
          <p:nvPr/>
        </p:nvSpPr>
        <p:spPr>
          <a:xfrm>
            <a:off x="490349" y="3929870"/>
            <a:ext cx="3408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Highest Review Pending at Audit Head’s end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25093AEF-7381-48CE-B621-FE0E1FFAB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173424"/>
              </p:ext>
            </p:extLst>
          </p:nvPr>
        </p:nvGraphicFramePr>
        <p:xfrm>
          <a:off x="640793" y="4204132"/>
          <a:ext cx="3531763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5207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EB954E-3C4F-4849-A301-BAE3E207BC42}"/>
              </a:ext>
            </a:extLst>
          </p:cNvPr>
          <p:cNvSpPr/>
          <p:nvPr/>
        </p:nvSpPr>
        <p:spPr>
          <a:xfrm>
            <a:off x="0" y="369332"/>
            <a:ext cx="12208981" cy="6488664"/>
          </a:xfrm>
          <a:prstGeom prst="rect">
            <a:avLst/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1" y="0"/>
            <a:ext cx="46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 Screen-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Admin-Branch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>
            <a:cxnSpLocks/>
          </p:cNvCxnSpPr>
          <p:nvPr/>
        </p:nvCxnSpPr>
        <p:spPr>
          <a:xfrm>
            <a:off x="0" y="369332"/>
            <a:ext cx="426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BD21D5-9A9F-4673-90B4-3A6721FF6DEB}"/>
              </a:ext>
            </a:extLst>
          </p:cNvPr>
          <p:cNvSpPr/>
          <p:nvPr/>
        </p:nvSpPr>
        <p:spPr>
          <a:xfrm>
            <a:off x="1716025" y="497877"/>
            <a:ext cx="1627464" cy="847285"/>
          </a:xfrm>
          <a:prstGeom prst="roundRect">
            <a:avLst/>
          </a:prstGeom>
          <a:solidFill>
            <a:srgbClr val="005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Lato" panose="020F0502020204030203" pitchFamily="34" charset="0"/>
              </a:rPr>
              <a:t>Branch Audits Completed</a:t>
            </a:r>
          </a:p>
          <a:p>
            <a:pPr algn="ctr"/>
            <a:r>
              <a:rPr lang="en-IN" sz="1600" dirty="0">
                <a:latin typeface="Lato" panose="020F0502020204030203" pitchFamily="34" charset="0"/>
              </a:rPr>
              <a:t> 05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0E660B-2638-41FE-B925-BFE95E714DF6}"/>
              </a:ext>
            </a:extLst>
          </p:cNvPr>
          <p:cNvSpPr/>
          <p:nvPr/>
        </p:nvSpPr>
        <p:spPr>
          <a:xfrm>
            <a:off x="3453944" y="497876"/>
            <a:ext cx="1627464" cy="847285"/>
          </a:xfrm>
          <a:prstGeom prst="roundRect">
            <a:avLst/>
          </a:prstGeom>
          <a:solidFill>
            <a:srgbClr val="279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Lato" panose="020F0502020204030203" pitchFamily="34" charset="0"/>
              </a:rPr>
              <a:t>Branch Audits in Process</a:t>
            </a:r>
          </a:p>
          <a:p>
            <a:pPr algn="ctr"/>
            <a:r>
              <a:rPr lang="en-IN" sz="1600" dirty="0">
                <a:latin typeface="Lato" panose="020F0502020204030203" pitchFamily="34" charset="0"/>
              </a:rPr>
              <a:t> 03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4E2A46-0DE4-4554-B524-173C3A1E7FB9}"/>
              </a:ext>
            </a:extLst>
          </p:cNvPr>
          <p:cNvSpPr/>
          <p:nvPr/>
        </p:nvSpPr>
        <p:spPr>
          <a:xfrm>
            <a:off x="5191863" y="497876"/>
            <a:ext cx="1627464" cy="8472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Avg. Audits performed by AM in a month</a:t>
            </a:r>
          </a:p>
          <a:p>
            <a:pPr algn="ctr"/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 06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EE001-D8A0-4F0B-9A0F-4CA50593C34E}"/>
              </a:ext>
            </a:extLst>
          </p:cNvPr>
          <p:cNvSpPr/>
          <p:nvPr/>
        </p:nvSpPr>
        <p:spPr>
          <a:xfrm>
            <a:off x="255651" y="1430650"/>
            <a:ext cx="3830111" cy="236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2AF14-45E2-4FB6-833A-9009E7FBD819}"/>
              </a:ext>
            </a:extLst>
          </p:cNvPr>
          <p:cNvSpPr txBox="1"/>
          <p:nvPr/>
        </p:nvSpPr>
        <p:spPr>
          <a:xfrm>
            <a:off x="366859" y="1446326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Complaints in CGRS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A68323-04B0-418E-8CD0-9BF54E27C1E3}"/>
              </a:ext>
            </a:extLst>
          </p:cNvPr>
          <p:cNvSpPr/>
          <p:nvPr/>
        </p:nvSpPr>
        <p:spPr>
          <a:xfrm>
            <a:off x="4168913" y="1431988"/>
            <a:ext cx="3830111" cy="236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3C0C03-C124-4E91-83C4-8CE489546F3D}"/>
              </a:ext>
            </a:extLst>
          </p:cNvPr>
          <p:cNvSpPr/>
          <p:nvPr/>
        </p:nvSpPr>
        <p:spPr>
          <a:xfrm>
            <a:off x="8124688" y="1430516"/>
            <a:ext cx="3830111" cy="236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0740B0-C90C-4FF0-875B-643940A27052}"/>
              </a:ext>
            </a:extLst>
          </p:cNvPr>
          <p:cNvSpPr/>
          <p:nvPr/>
        </p:nvSpPr>
        <p:spPr>
          <a:xfrm>
            <a:off x="255651" y="3952214"/>
            <a:ext cx="3830111" cy="236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EF8BA2-A9CD-4C9A-BA39-CE4348601333}"/>
              </a:ext>
            </a:extLst>
          </p:cNvPr>
          <p:cNvSpPr/>
          <p:nvPr/>
        </p:nvSpPr>
        <p:spPr>
          <a:xfrm>
            <a:off x="4189434" y="3952214"/>
            <a:ext cx="3830111" cy="237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91F73D-3398-42E9-AA0A-2AB34244BC94}"/>
              </a:ext>
            </a:extLst>
          </p:cNvPr>
          <p:cNvSpPr/>
          <p:nvPr/>
        </p:nvSpPr>
        <p:spPr>
          <a:xfrm>
            <a:off x="6882468" y="497876"/>
            <a:ext cx="1627464" cy="8472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Avg. Days taken for AH to review Audit</a:t>
            </a:r>
          </a:p>
          <a:p>
            <a:pPr algn="ctr"/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 06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E0E0D9-969C-4BF1-A870-309F3DEE70D0}"/>
              </a:ext>
            </a:extLst>
          </p:cNvPr>
          <p:cNvSpPr txBox="1"/>
          <p:nvPr/>
        </p:nvSpPr>
        <p:spPr>
          <a:xfrm>
            <a:off x="4292022" y="1517271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Branch Audit- Lowest Score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E748C10C-393C-4065-BB8D-A11E6D8C8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010137"/>
              </p:ext>
            </p:extLst>
          </p:nvPr>
        </p:nvGraphicFramePr>
        <p:xfrm>
          <a:off x="4292022" y="1762756"/>
          <a:ext cx="3535494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F38E128C-2CC0-455C-952A-137BB110D748}"/>
              </a:ext>
            </a:extLst>
          </p:cNvPr>
          <p:cNvSpPr txBox="1"/>
          <p:nvPr/>
        </p:nvSpPr>
        <p:spPr>
          <a:xfrm>
            <a:off x="8158733" y="1528242"/>
            <a:ext cx="334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Highest Branch Audit Pending at AM’s end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12AF7CD3-AD83-4AD2-93F0-6B5D0B6137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824390"/>
              </p:ext>
            </p:extLst>
          </p:nvPr>
        </p:nvGraphicFramePr>
        <p:xfrm>
          <a:off x="8309178" y="1802504"/>
          <a:ext cx="3531763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3D29FC70-91B5-47D5-9D44-A98314F843B9}"/>
              </a:ext>
            </a:extLst>
          </p:cNvPr>
          <p:cNvSpPr txBox="1"/>
          <p:nvPr/>
        </p:nvSpPr>
        <p:spPr>
          <a:xfrm>
            <a:off x="4178738" y="4037095"/>
            <a:ext cx="3762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Branch with highest complaints in CGRS Portal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51883C9C-72F2-4B38-9A98-D072043C0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894122"/>
              </p:ext>
            </p:extLst>
          </p:nvPr>
        </p:nvGraphicFramePr>
        <p:xfrm>
          <a:off x="4292022" y="4289094"/>
          <a:ext cx="3535494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D9353E8-E3AB-413B-B8F1-33341AD1AA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614380"/>
              </p:ext>
            </p:extLst>
          </p:nvPr>
        </p:nvGraphicFramePr>
        <p:xfrm>
          <a:off x="453025" y="1725526"/>
          <a:ext cx="3211632" cy="198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79EE5D6-2372-4D9A-BC6D-65D58D3392F8}"/>
              </a:ext>
            </a:extLst>
          </p:cNvPr>
          <p:cNvSpPr txBox="1"/>
          <p:nvPr/>
        </p:nvSpPr>
        <p:spPr>
          <a:xfrm>
            <a:off x="453025" y="3941503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Branch Audit-Deviation Observations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930E226-77BD-4378-9FA6-1B8E77D75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631906"/>
              </p:ext>
            </p:extLst>
          </p:nvPr>
        </p:nvGraphicFramePr>
        <p:xfrm>
          <a:off x="488316" y="4327197"/>
          <a:ext cx="3531763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AE544963-EEAB-43DE-9558-C020B9E3D350}"/>
              </a:ext>
            </a:extLst>
          </p:cNvPr>
          <p:cNvSpPr/>
          <p:nvPr/>
        </p:nvSpPr>
        <p:spPr>
          <a:xfrm>
            <a:off x="8106240" y="3939912"/>
            <a:ext cx="3830111" cy="237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484180-90E4-4DD6-BE1B-4F48BC8B1E0B}"/>
              </a:ext>
            </a:extLst>
          </p:cNvPr>
          <p:cNvSpPr txBox="1"/>
          <p:nvPr/>
        </p:nvSpPr>
        <p:spPr>
          <a:xfrm>
            <a:off x="8221670" y="4037095"/>
            <a:ext cx="3408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Branches not visited in last 3 months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053D8C15-5330-4E55-8A71-E740BC1A5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802077"/>
              </p:ext>
            </p:extLst>
          </p:nvPr>
        </p:nvGraphicFramePr>
        <p:xfrm>
          <a:off x="8309177" y="4289094"/>
          <a:ext cx="3531763" cy="20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1283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38259665-4C69-4B97-A959-303F2308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446602"/>
              </p:ext>
            </p:extLst>
          </p:nvPr>
        </p:nvGraphicFramePr>
        <p:xfrm>
          <a:off x="398787" y="1834268"/>
          <a:ext cx="3569206" cy="1722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838">
                  <a:extLst>
                    <a:ext uri="{9D8B030D-6E8A-4147-A177-3AD203B41FA5}">
                      <a16:colId xmlns:a16="http://schemas.microsoft.com/office/drawing/2014/main" val="590848099"/>
                    </a:ext>
                  </a:extLst>
                </a:gridCol>
                <a:gridCol w="721864">
                  <a:extLst>
                    <a:ext uri="{9D8B030D-6E8A-4147-A177-3AD203B41FA5}">
                      <a16:colId xmlns:a16="http://schemas.microsoft.com/office/drawing/2014/main" val="2556579070"/>
                    </a:ext>
                  </a:extLst>
                </a:gridCol>
                <a:gridCol w="626030">
                  <a:extLst>
                    <a:ext uri="{9D8B030D-6E8A-4147-A177-3AD203B41FA5}">
                      <a16:colId xmlns:a16="http://schemas.microsoft.com/office/drawing/2014/main" val="176397526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689030690"/>
                    </a:ext>
                  </a:extLst>
                </a:gridCol>
                <a:gridCol w="934174">
                  <a:extLst>
                    <a:ext uri="{9D8B030D-6E8A-4147-A177-3AD203B41FA5}">
                      <a16:colId xmlns:a16="http://schemas.microsoft.com/office/drawing/2014/main" val="1484696605"/>
                    </a:ext>
                  </a:extLst>
                </a:gridCol>
              </a:tblGrid>
              <a:tr h="430604"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ysClr val="windowText" lastClr="000000"/>
                          </a:solidFill>
                        </a:rPr>
                        <a:t>Complaint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ysClr val="windowText" lastClr="000000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ysClr val="windowText" lastClr="000000"/>
                          </a:solidFill>
                        </a:rPr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ysClr val="windowText" lastClr="000000"/>
                          </a:solidFill>
                        </a:rPr>
                        <a:t>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ysClr val="windowText" lastClr="000000"/>
                          </a:solidFill>
                        </a:rPr>
                        <a:t>Assigned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751846"/>
                  </a:ext>
                </a:extLst>
              </a:tr>
              <a:tr h="430604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123286"/>
                  </a:ext>
                </a:extLst>
              </a:tr>
              <a:tr h="430604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31004"/>
                  </a:ext>
                </a:extLst>
              </a:tr>
              <a:tr h="430604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2919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B9DDD1-B47D-40E5-A5C8-848F6ED3BD18}"/>
              </a:ext>
            </a:extLst>
          </p:cNvPr>
          <p:cNvSpPr txBox="1"/>
          <p:nvPr/>
        </p:nvSpPr>
        <p:spPr>
          <a:xfrm>
            <a:off x="366859" y="1446326"/>
            <a:ext cx="2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Lato" panose="020F0502020204030203" pitchFamily="34" charset="0"/>
              </a:rPr>
              <a:t>Open Complaints in CGRS</a:t>
            </a:r>
          </a:p>
        </p:txBody>
      </p:sp>
    </p:spTree>
    <p:extLst>
      <p:ext uri="{BB962C8B-B14F-4D97-AF65-F5344CB8AC3E}">
        <p14:creationId xmlns:p14="http://schemas.microsoft.com/office/powerpoint/2010/main" val="423052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489AD-818D-4268-BD87-54BB10777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4366" r="-1" b="15900"/>
          <a:stretch/>
        </p:blipFill>
        <p:spPr>
          <a:xfrm>
            <a:off x="726393" y="803305"/>
            <a:ext cx="10029391" cy="4930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FE837-3D2D-405B-9FD5-22BA04F11C08}"/>
              </a:ext>
            </a:extLst>
          </p:cNvPr>
          <p:cNvSpPr txBox="1"/>
          <p:nvPr/>
        </p:nvSpPr>
        <p:spPr>
          <a:xfrm>
            <a:off x="-16980" y="0"/>
            <a:ext cx="41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Audit- Process Flow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CA9034-2011-4832-900F-9EDAB6847313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17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E2B53C-BDD0-49D0-A84B-B044B24B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12" y="4515377"/>
            <a:ext cx="9144000" cy="407001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Log-in Functionality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9B6B9-08EF-49A8-92DC-273C5DF2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1059392"/>
            <a:ext cx="5748693" cy="3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0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2375F-5B32-48AD-AF6B-4346F0291E76}"/>
              </a:ext>
            </a:extLst>
          </p:cNvPr>
          <p:cNvSpPr txBox="1"/>
          <p:nvPr/>
        </p:nvSpPr>
        <p:spPr>
          <a:xfrm>
            <a:off x="1982109" y="501351"/>
            <a:ext cx="260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Loading Screen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B5BE7-17FA-464A-A6DC-0A9FE7330571}"/>
              </a:ext>
            </a:extLst>
          </p:cNvPr>
          <p:cNvSpPr txBox="1"/>
          <p:nvPr/>
        </p:nvSpPr>
        <p:spPr>
          <a:xfrm>
            <a:off x="5344017" y="501350"/>
            <a:ext cx="1266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 Screen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9837B-3B0F-4641-9213-54D603C1521C}"/>
              </a:ext>
            </a:extLst>
          </p:cNvPr>
          <p:cNvSpPr txBox="1"/>
          <p:nvPr/>
        </p:nvSpPr>
        <p:spPr>
          <a:xfrm>
            <a:off x="8095368" y="501350"/>
            <a:ext cx="211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Forgot Password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DDD7B-17DE-44F0-85A5-45ED3EE54331}"/>
              </a:ext>
            </a:extLst>
          </p:cNvPr>
          <p:cNvSpPr txBox="1"/>
          <p:nvPr/>
        </p:nvSpPr>
        <p:spPr>
          <a:xfrm>
            <a:off x="-16980" y="0"/>
            <a:ext cx="41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in screens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1FB713-649E-424E-9062-5AE7E7508F0D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722B49-F98B-43F9-9CB4-BA7E78A11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94" y="839142"/>
            <a:ext cx="2600586" cy="5634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5E2A11-D41D-4A91-975A-01B07E059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10" y="839142"/>
            <a:ext cx="2600587" cy="56346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90219E-665C-45C5-96CC-94712C702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77" y="839142"/>
            <a:ext cx="2600587" cy="56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3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81C0914-5B42-44D2-B64C-3C1F5DB0E3B3}"/>
              </a:ext>
            </a:extLst>
          </p:cNvPr>
          <p:cNvSpPr txBox="1"/>
          <p:nvPr/>
        </p:nvSpPr>
        <p:spPr>
          <a:xfrm>
            <a:off x="-16980" y="0"/>
            <a:ext cx="41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 Password Screens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D748E2-4CF4-4695-AE8D-ED494D4984B1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194D1-2E82-4B0A-8648-A516A144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70" y="901305"/>
            <a:ext cx="2557824" cy="554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D258-72E1-4A34-8506-CE50CEBC143C}"/>
              </a:ext>
            </a:extLst>
          </p:cNvPr>
          <p:cNvSpPr txBox="1"/>
          <p:nvPr/>
        </p:nvSpPr>
        <p:spPr>
          <a:xfrm>
            <a:off x="-16980" y="0"/>
            <a:ext cx="41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Navigation Slider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484080-8896-4117-8C01-F78F2F011EFF}"/>
              </a:ext>
            </a:extLst>
          </p:cNvPr>
          <p:cNvCxnSpPr/>
          <p:nvPr/>
        </p:nvCxnSpPr>
        <p:spPr>
          <a:xfrm>
            <a:off x="0" y="369332"/>
            <a:ext cx="2214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12A50FB-2E66-405E-B359-9C74274E2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88" y="965675"/>
            <a:ext cx="2602342" cy="56384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FC1A9D4-7918-4186-9400-ED3FD01DD5CC}"/>
              </a:ext>
            </a:extLst>
          </p:cNvPr>
          <p:cNvSpPr txBox="1"/>
          <p:nvPr/>
        </p:nvSpPr>
        <p:spPr>
          <a:xfrm>
            <a:off x="5087642" y="586808"/>
            <a:ext cx="1714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Navigation Slider</a:t>
            </a:r>
          </a:p>
        </p:txBody>
      </p:sp>
    </p:spTree>
    <p:extLst>
      <p:ext uri="{BB962C8B-B14F-4D97-AF65-F5344CB8AC3E}">
        <p14:creationId xmlns:p14="http://schemas.microsoft.com/office/powerpoint/2010/main" val="35714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1212</Words>
  <Application>Microsoft Office PowerPoint</Application>
  <PresentationFormat>Widescreen</PresentationFormat>
  <Paragraphs>253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Lato</vt:lpstr>
      <vt:lpstr>Lato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Krutika Rao</dc:creator>
  <cp:lastModifiedBy>Krutika Rao</cp:lastModifiedBy>
  <cp:revision>180</cp:revision>
  <dcterms:created xsi:type="dcterms:W3CDTF">2021-03-05T11:18:49Z</dcterms:created>
  <dcterms:modified xsi:type="dcterms:W3CDTF">2021-07-28T13:12:51Z</dcterms:modified>
</cp:coreProperties>
</file>